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2" r:id="rId1"/>
    <p:sldMasterId id="2147483884" r:id="rId2"/>
  </p:sldMasterIdLst>
  <p:notesMasterIdLst>
    <p:notesMasterId r:id="rId18"/>
  </p:notesMasterIdLst>
  <p:handoutMasterIdLst>
    <p:handoutMasterId r:id="rId19"/>
  </p:handoutMasterIdLst>
  <p:sldIdLst>
    <p:sldId id="270" r:id="rId3"/>
    <p:sldId id="275" r:id="rId4"/>
    <p:sldId id="278" r:id="rId5"/>
    <p:sldId id="257" r:id="rId6"/>
    <p:sldId id="277" r:id="rId7"/>
    <p:sldId id="258" r:id="rId8"/>
    <p:sldId id="274" r:id="rId9"/>
    <p:sldId id="279" r:id="rId10"/>
    <p:sldId id="259" r:id="rId11"/>
    <p:sldId id="261" r:id="rId12"/>
    <p:sldId id="266" r:id="rId13"/>
    <p:sldId id="271" r:id="rId14"/>
    <p:sldId id="263" r:id="rId15"/>
    <p:sldId id="268" r:id="rId16"/>
    <p:sldId id="267" r:id="rId17"/>
  </p:sldIdLst>
  <p:sldSz cx="9144000" cy="6858000" type="screen4x3"/>
  <p:notesSz cx="6864350" cy="99964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219" autoAdjust="0"/>
  </p:normalViewPr>
  <p:slideViewPr>
    <p:cSldViewPr snapToGrid="0" snapToObjects="1">
      <p:cViewPr varScale="1">
        <p:scale>
          <a:sx n="63" d="100"/>
          <a:sy n="63" d="100"/>
        </p:scale>
        <p:origin x="154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4552" cy="499824"/>
          </a:xfrm>
          <a:prstGeom prst="rect">
            <a:avLst/>
          </a:prstGeom>
        </p:spPr>
        <p:txBody>
          <a:bodyPr vert="horz" lIns="96341" tIns="48171" rIns="96341" bIns="48171" rtlCol="0"/>
          <a:lstStyle>
            <a:lvl1pPr algn="l">
              <a:defRPr sz="1300"/>
            </a:lvl1pPr>
          </a:lstStyle>
          <a:p>
            <a:endParaRPr lang="en-GB"/>
          </a:p>
        </p:txBody>
      </p:sp>
      <p:sp>
        <p:nvSpPr>
          <p:cNvPr id="3" name="Date Placeholder 2"/>
          <p:cNvSpPr>
            <a:spLocks noGrp="1"/>
          </p:cNvSpPr>
          <p:nvPr>
            <p:ph type="dt" sz="quarter" idx="1"/>
          </p:nvPr>
        </p:nvSpPr>
        <p:spPr>
          <a:xfrm>
            <a:off x="3888210" y="0"/>
            <a:ext cx="2974552" cy="499824"/>
          </a:xfrm>
          <a:prstGeom prst="rect">
            <a:avLst/>
          </a:prstGeom>
        </p:spPr>
        <p:txBody>
          <a:bodyPr vert="horz" lIns="96341" tIns="48171" rIns="96341" bIns="48171" rtlCol="0"/>
          <a:lstStyle>
            <a:lvl1pPr algn="r">
              <a:defRPr sz="1300"/>
            </a:lvl1pPr>
          </a:lstStyle>
          <a:p>
            <a:fld id="{D8D4EABE-8A0E-40CF-B435-8A41ED04E9DC}" type="datetimeFigureOut">
              <a:rPr lang="en-GB" smtClean="0"/>
              <a:t>08/11/2021</a:t>
            </a:fld>
            <a:endParaRPr lang="en-GB"/>
          </a:p>
        </p:txBody>
      </p:sp>
      <p:sp>
        <p:nvSpPr>
          <p:cNvPr id="4" name="Footer Placeholder 3"/>
          <p:cNvSpPr>
            <a:spLocks noGrp="1"/>
          </p:cNvSpPr>
          <p:nvPr>
            <p:ph type="ftr" sz="quarter" idx="2"/>
          </p:nvPr>
        </p:nvSpPr>
        <p:spPr>
          <a:xfrm>
            <a:off x="0" y="9494929"/>
            <a:ext cx="2974552" cy="499824"/>
          </a:xfrm>
          <a:prstGeom prst="rect">
            <a:avLst/>
          </a:prstGeom>
        </p:spPr>
        <p:txBody>
          <a:bodyPr vert="horz" lIns="96341" tIns="48171" rIns="96341" bIns="48171" rtlCol="0" anchor="b"/>
          <a:lstStyle>
            <a:lvl1pPr algn="l">
              <a:defRPr sz="1300"/>
            </a:lvl1pPr>
          </a:lstStyle>
          <a:p>
            <a:endParaRPr lang="en-GB"/>
          </a:p>
        </p:txBody>
      </p:sp>
      <p:sp>
        <p:nvSpPr>
          <p:cNvPr id="5" name="Slide Number Placeholder 4"/>
          <p:cNvSpPr>
            <a:spLocks noGrp="1"/>
          </p:cNvSpPr>
          <p:nvPr>
            <p:ph type="sldNum" sz="quarter" idx="3"/>
          </p:nvPr>
        </p:nvSpPr>
        <p:spPr>
          <a:xfrm>
            <a:off x="3888210" y="9494929"/>
            <a:ext cx="2974552" cy="499824"/>
          </a:xfrm>
          <a:prstGeom prst="rect">
            <a:avLst/>
          </a:prstGeom>
        </p:spPr>
        <p:txBody>
          <a:bodyPr vert="horz" lIns="96341" tIns="48171" rIns="96341" bIns="48171" rtlCol="0" anchor="b"/>
          <a:lstStyle>
            <a:lvl1pPr algn="r">
              <a:defRPr sz="1300"/>
            </a:lvl1pPr>
          </a:lstStyle>
          <a:p>
            <a:fld id="{827CE555-70F8-49E3-9768-E5AF58F01289}" type="slidenum">
              <a:rPr lang="en-GB" smtClean="0"/>
              <a:t>‹#›</a:t>
            </a:fld>
            <a:endParaRPr lang="en-GB"/>
          </a:p>
        </p:txBody>
      </p:sp>
    </p:spTree>
    <p:extLst>
      <p:ext uri="{BB962C8B-B14F-4D97-AF65-F5344CB8AC3E}">
        <p14:creationId xmlns:p14="http://schemas.microsoft.com/office/powerpoint/2010/main" val="1763529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4552" cy="499824"/>
          </a:xfrm>
          <a:prstGeom prst="rect">
            <a:avLst/>
          </a:prstGeom>
        </p:spPr>
        <p:txBody>
          <a:bodyPr vert="horz" lIns="96341" tIns="48171" rIns="96341" bIns="48171" rtlCol="0"/>
          <a:lstStyle>
            <a:lvl1pPr algn="l">
              <a:defRPr sz="1300"/>
            </a:lvl1pPr>
          </a:lstStyle>
          <a:p>
            <a:endParaRPr lang="en-US"/>
          </a:p>
        </p:txBody>
      </p:sp>
      <p:sp>
        <p:nvSpPr>
          <p:cNvPr id="3" name="Date Placeholder 2"/>
          <p:cNvSpPr>
            <a:spLocks noGrp="1"/>
          </p:cNvSpPr>
          <p:nvPr>
            <p:ph type="dt" idx="1"/>
          </p:nvPr>
        </p:nvSpPr>
        <p:spPr>
          <a:xfrm>
            <a:off x="3888210" y="0"/>
            <a:ext cx="2974552" cy="499824"/>
          </a:xfrm>
          <a:prstGeom prst="rect">
            <a:avLst/>
          </a:prstGeom>
        </p:spPr>
        <p:txBody>
          <a:bodyPr vert="horz" lIns="96341" tIns="48171" rIns="96341" bIns="48171" rtlCol="0"/>
          <a:lstStyle>
            <a:lvl1pPr algn="r">
              <a:defRPr sz="1300"/>
            </a:lvl1pPr>
          </a:lstStyle>
          <a:p>
            <a:fld id="{AB0AD8D1-EFA2-BC40-A1F8-9BE2474E2EEA}" type="datetimeFigureOut">
              <a:rPr lang="en-US" smtClean="0"/>
              <a:pPr/>
              <a:t>11/8/2021</a:t>
            </a:fld>
            <a:endParaRPr lang="en-US"/>
          </a:p>
        </p:txBody>
      </p:sp>
      <p:sp>
        <p:nvSpPr>
          <p:cNvPr id="4" name="Slide Image Placeholder 3"/>
          <p:cNvSpPr>
            <a:spLocks noGrp="1" noRot="1" noChangeAspect="1"/>
          </p:cNvSpPr>
          <p:nvPr>
            <p:ph type="sldImg" idx="2"/>
          </p:nvPr>
        </p:nvSpPr>
        <p:spPr>
          <a:xfrm>
            <a:off x="933450" y="749300"/>
            <a:ext cx="4997450" cy="3749675"/>
          </a:xfrm>
          <a:prstGeom prst="rect">
            <a:avLst/>
          </a:prstGeom>
          <a:noFill/>
          <a:ln w="12700">
            <a:solidFill>
              <a:prstClr val="black"/>
            </a:solidFill>
          </a:ln>
        </p:spPr>
        <p:txBody>
          <a:bodyPr vert="horz" lIns="96341" tIns="48171" rIns="96341" bIns="48171" rtlCol="0" anchor="ctr"/>
          <a:lstStyle/>
          <a:p>
            <a:endParaRPr lang="en-US"/>
          </a:p>
        </p:txBody>
      </p:sp>
      <p:sp>
        <p:nvSpPr>
          <p:cNvPr id="5" name="Notes Placeholder 4"/>
          <p:cNvSpPr>
            <a:spLocks noGrp="1"/>
          </p:cNvSpPr>
          <p:nvPr>
            <p:ph type="body" sz="quarter" idx="3"/>
          </p:nvPr>
        </p:nvSpPr>
        <p:spPr>
          <a:xfrm>
            <a:off x="686435" y="4748332"/>
            <a:ext cx="5491480" cy="4498420"/>
          </a:xfrm>
          <a:prstGeom prst="rect">
            <a:avLst/>
          </a:prstGeom>
        </p:spPr>
        <p:txBody>
          <a:bodyPr vert="horz" lIns="96341" tIns="48171" rIns="96341" bIns="48171"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94929"/>
            <a:ext cx="2974552" cy="499824"/>
          </a:xfrm>
          <a:prstGeom prst="rect">
            <a:avLst/>
          </a:prstGeom>
        </p:spPr>
        <p:txBody>
          <a:bodyPr vert="horz" lIns="96341" tIns="48171" rIns="96341" bIns="48171" rtlCol="0" anchor="b"/>
          <a:lstStyle>
            <a:lvl1pPr algn="l">
              <a:defRPr sz="1300"/>
            </a:lvl1pPr>
          </a:lstStyle>
          <a:p>
            <a:endParaRPr lang="en-US"/>
          </a:p>
        </p:txBody>
      </p:sp>
      <p:sp>
        <p:nvSpPr>
          <p:cNvPr id="7" name="Slide Number Placeholder 6"/>
          <p:cNvSpPr>
            <a:spLocks noGrp="1"/>
          </p:cNvSpPr>
          <p:nvPr>
            <p:ph type="sldNum" sz="quarter" idx="5"/>
          </p:nvPr>
        </p:nvSpPr>
        <p:spPr>
          <a:xfrm>
            <a:off x="3888210" y="9494929"/>
            <a:ext cx="2974552" cy="499824"/>
          </a:xfrm>
          <a:prstGeom prst="rect">
            <a:avLst/>
          </a:prstGeom>
        </p:spPr>
        <p:txBody>
          <a:bodyPr vert="horz" lIns="96341" tIns="48171" rIns="96341" bIns="48171" rtlCol="0" anchor="b"/>
          <a:lstStyle>
            <a:lvl1pPr algn="r">
              <a:defRPr sz="1300"/>
            </a:lvl1pPr>
          </a:lstStyle>
          <a:p>
            <a:fld id="{C68A236B-F8D8-164B-BFBE-54EB6F78D007}" type="slidenum">
              <a:rPr lang="en-US" smtClean="0"/>
              <a:pPr/>
              <a:t>‹#›</a:t>
            </a:fld>
            <a:endParaRPr lang="en-US"/>
          </a:p>
        </p:txBody>
      </p:sp>
    </p:spTree>
    <p:extLst>
      <p:ext uri="{BB962C8B-B14F-4D97-AF65-F5344CB8AC3E}">
        <p14:creationId xmlns:p14="http://schemas.microsoft.com/office/powerpoint/2010/main" val="38907070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C68A236B-F8D8-164B-BFBE-54EB6F78D007}" type="slidenum">
              <a:rPr lang="en-US" smtClean="0"/>
              <a:pPr/>
              <a:t>1</a:t>
            </a:fld>
            <a:endParaRPr lang="en-US"/>
          </a:p>
        </p:txBody>
      </p:sp>
    </p:spTree>
    <p:extLst>
      <p:ext uri="{BB962C8B-B14F-4D97-AF65-F5344CB8AC3E}">
        <p14:creationId xmlns:p14="http://schemas.microsoft.com/office/powerpoint/2010/main" val="2074551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C68A236B-F8D8-164B-BFBE-54EB6F78D007}" type="slidenum">
              <a:rPr lang="en-US" smtClean="0"/>
              <a:pPr/>
              <a:t>10</a:t>
            </a:fld>
            <a:endParaRPr lang="en-US"/>
          </a:p>
        </p:txBody>
      </p:sp>
    </p:spTree>
    <p:extLst>
      <p:ext uri="{BB962C8B-B14F-4D97-AF65-F5344CB8AC3E}">
        <p14:creationId xmlns:p14="http://schemas.microsoft.com/office/powerpoint/2010/main" val="2083403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8A236B-F8D8-164B-BFBE-54EB6F78D007}" type="slidenum">
              <a:rPr lang="en-US" smtClean="0"/>
              <a:pPr/>
              <a:t>11</a:t>
            </a:fld>
            <a:endParaRPr lang="en-US"/>
          </a:p>
        </p:txBody>
      </p:sp>
    </p:spTree>
    <p:extLst>
      <p:ext uri="{BB962C8B-B14F-4D97-AF65-F5344CB8AC3E}">
        <p14:creationId xmlns:p14="http://schemas.microsoft.com/office/powerpoint/2010/main" val="1997103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8A236B-F8D8-164B-BFBE-54EB6F78D007}" type="slidenum">
              <a:rPr lang="en-US" smtClean="0"/>
              <a:pPr/>
              <a:t>12</a:t>
            </a:fld>
            <a:endParaRPr lang="en-US"/>
          </a:p>
        </p:txBody>
      </p:sp>
    </p:spTree>
    <p:extLst>
      <p:ext uri="{BB962C8B-B14F-4D97-AF65-F5344CB8AC3E}">
        <p14:creationId xmlns:p14="http://schemas.microsoft.com/office/powerpoint/2010/main" val="1300990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8A236B-F8D8-164B-BFBE-54EB6F78D007}" type="slidenum">
              <a:rPr lang="en-US" smtClean="0"/>
              <a:pPr/>
              <a:t>13</a:t>
            </a:fld>
            <a:endParaRPr lang="en-US"/>
          </a:p>
        </p:txBody>
      </p:sp>
    </p:spTree>
    <p:extLst>
      <p:ext uri="{BB962C8B-B14F-4D97-AF65-F5344CB8AC3E}">
        <p14:creationId xmlns:p14="http://schemas.microsoft.com/office/powerpoint/2010/main" val="802440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8A236B-F8D8-164B-BFBE-54EB6F78D007}" type="slidenum">
              <a:rPr lang="en-US" smtClean="0"/>
              <a:pPr/>
              <a:t>14</a:t>
            </a:fld>
            <a:endParaRPr lang="en-US"/>
          </a:p>
        </p:txBody>
      </p:sp>
    </p:spTree>
    <p:extLst>
      <p:ext uri="{BB962C8B-B14F-4D97-AF65-F5344CB8AC3E}">
        <p14:creationId xmlns:p14="http://schemas.microsoft.com/office/powerpoint/2010/main" val="3311665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8A236B-F8D8-164B-BFBE-54EB6F78D007}" type="slidenum">
              <a:rPr lang="en-US" smtClean="0"/>
              <a:pPr/>
              <a:t>2</a:t>
            </a:fld>
            <a:endParaRPr lang="en-US"/>
          </a:p>
        </p:txBody>
      </p:sp>
    </p:spTree>
    <p:extLst>
      <p:ext uri="{BB962C8B-B14F-4D97-AF65-F5344CB8AC3E}">
        <p14:creationId xmlns:p14="http://schemas.microsoft.com/office/powerpoint/2010/main" val="95825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8A236B-F8D8-164B-BFBE-54EB6F78D007}" type="slidenum">
              <a:rPr lang="en-US" smtClean="0"/>
              <a:pPr/>
              <a:t>3</a:t>
            </a:fld>
            <a:endParaRPr lang="en-US"/>
          </a:p>
        </p:txBody>
      </p:sp>
    </p:spTree>
    <p:extLst>
      <p:ext uri="{BB962C8B-B14F-4D97-AF65-F5344CB8AC3E}">
        <p14:creationId xmlns:p14="http://schemas.microsoft.com/office/powerpoint/2010/main" val="65538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8A236B-F8D8-164B-BFBE-54EB6F78D007}" type="slidenum">
              <a:rPr lang="en-US" smtClean="0"/>
              <a:pPr/>
              <a:t>4</a:t>
            </a:fld>
            <a:endParaRPr lang="en-US"/>
          </a:p>
        </p:txBody>
      </p:sp>
    </p:spTree>
    <p:extLst>
      <p:ext uri="{BB962C8B-B14F-4D97-AF65-F5344CB8AC3E}">
        <p14:creationId xmlns:p14="http://schemas.microsoft.com/office/powerpoint/2010/main" val="702366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8A236B-F8D8-164B-BFBE-54EB6F78D007}" type="slidenum">
              <a:rPr lang="en-US" smtClean="0"/>
              <a:pPr/>
              <a:t>5</a:t>
            </a:fld>
            <a:endParaRPr lang="en-US"/>
          </a:p>
        </p:txBody>
      </p:sp>
    </p:spTree>
    <p:extLst>
      <p:ext uri="{BB962C8B-B14F-4D97-AF65-F5344CB8AC3E}">
        <p14:creationId xmlns:p14="http://schemas.microsoft.com/office/powerpoint/2010/main" val="1406096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8A236B-F8D8-164B-BFBE-54EB6F78D007}" type="slidenum">
              <a:rPr lang="en-US" smtClean="0"/>
              <a:pPr/>
              <a:t>6</a:t>
            </a:fld>
            <a:endParaRPr lang="en-US"/>
          </a:p>
        </p:txBody>
      </p:sp>
    </p:spTree>
    <p:extLst>
      <p:ext uri="{BB962C8B-B14F-4D97-AF65-F5344CB8AC3E}">
        <p14:creationId xmlns:p14="http://schemas.microsoft.com/office/powerpoint/2010/main" val="1657622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8A236B-F8D8-164B-BFBE-54EB6F78D007}" type="slidenum">
              <a:rPr lang="en-US" smtClean="0"/>
              <a:pPr/>
              <a:t>7</a:t>
            </a:fld>
            <a:endParaRPr lang="en-US"/>
          </a:p>
        </p:txBody>
      </p:sp>
    </p:spTree>
    <p:extLst>
      <p:ext uri="{BB962C8B-B14F-4D97-AF65-F5344CB8AC3E}">
        <p14:creationId xmlns:p14="http://schemas.microsoft.com/office/powerpoint/2010/main" val="1147950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8A236B-F8D8-164B-BFBE-54EB6F78D007}" type="slidenum">
              <a:rPr lang="en-US" smtClean="0"/>
              <a:pPr/>
              <a:t>8</a:t>
            </a:fld>
            <a:endParaRPr lang="en-US"/>
          </a:p>
        </p:txBody>
      </p:sp>
    </p:spTree>
    <p:extLst>
      <p:ext uri="{BB962C8B-B14F-4D97-AF65-F5344CB8AC3E}">
        <p14:creationId xmlns:p14="http://schemas.microsoft.com/office/powerpoint/2010/main" val="35005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C68A236B-F8D8-164B-BFBE-54EB6F78D007}" type="slidenum">
              <a:rPr lang="en-US" smtClean="0"/>
              <a:pPr/>
              <a:t>9</a:t>
            </a:fld>
            <a:endParaRPr lang="en-US"/>
          </a:p>
        </p:txBody>
      </p:sp>
    </p:spTree>
    <p:extLst>
      <p:ext uri="{BB962C8B-B14F-4D97-AF65-F5344CB8AC3E}">
        <p14:creationId xmlns:p14="http://schemas.microsoft.com/office/powerpoint/2010/main" val="4178143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AEA19B3-BC6D-4E56-93BC-B9B0EF1523FC}" type="datetime1">
              <a:rPr lang="en-US" smtClean="0"/>
              <a:pPr/>
              <a:t>11/8/2021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1AD90BA-A4A1-41C2-9DD3-1F9AED156E0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478323-BB52-AA45-97DF-69EF5F5A5466}"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6E35E-3297-E546-872C-DC733840461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478323-BB52-AA45-97DF-69EF5F5A5466}"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6E35E-3297-E546-872C-DC733840461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0271D31-7D84-44FF-B8B2-F6FB9EAEDA76}" type="datetimeFigureOut">
              <a:rPr lang="en-GB" smtClean="0">
                <a:solidFill>
                  <a:srgbClr val="DBF5F9">
                    <a:shade val="90000"/>
                  </a:srgbClr>
                </a:solidFill>
              </a:rPr>
              <a:pPr/>
              <a:t>08/11/2021</a:t>
            </a:fld>
            <a:endParaRPr lang="en-GB">
              <a:solidFill>
                <a:srgbClr val="DBF5F9">
                  <a:shade val="90000"/>
                </a:srgbClr>
              </a:solidFill>
            </a:endParaRPr>
          </a:p>
        </p:txBody>
      </p:sp>
      <p:sp>
        <p:nvSpPr>
          <p:cNvPr id="19" name="Footer Placeholder 18"/>
          <p:cNvSpPr>
            <a:spLocks noGrp="1"/>
          </p:cNvSpPr>
          <p:nvPr>
            <p:ph type="ftr" sz="quarter" idx="11"/>
          </p:nvPr>
        </p:nvSpPr>
        <p:spPr/>
        <p:txBody>
          <a:bodyPr/>
          <a:lstStyle/>
          <a:p>
            <a:endParaRPr lang="en-GB">
              <a:solidFill>
                <a:srgbClr val="DBF5F9">
                  <a:shade val="90000"/>
                </a:srgbClr>
              </a:solidFill>
            </a:endParaRPr>
          </a:p>
        </p:txBody>
      </p:sp>
      <p:sp>
        <p:nvSpPr>
          <p:cNvPr id="27" name="Slide Number Placeholder 26"/>
          <p:cNvSpPr>
            <a:spLocks noGrp="1"/>
          </p:cNvSpPr>
          <p:nvPr>
            <p:ph type="sldNum" sz="quarter" idx="12"/>
          </p:nvPr>
        </p:nvSpPr>
        <p:spPr/>
        <p:txBody>
          <a:bodyPr/>
          <a:lstStyle/>
          <a:p>
            <a:fld id="{92025760-A54A-4868-8F6D-DC0C7DA3B5BE}" type="slidenum">
              <a:rPr lang="en-GB" smtClean="0">
                <a:solidFill>
                  <a:srgbClr val="DBF5F9">
                    <a:shade val="90000"/>
                  </a:srgbClr>
                </a:solidFill>
              </a:rPr>
              <a:pPr/>
              <a:t>‹#›</a:t>
            </a:fld>
            <a:endParaRPr lang="en-GB">
              <a:solidFill>
                <a:srgbClr val="DBF5F9">
                  <a:shade val="90000"/>
                </a:srgbClr>
              </a:solidFill>
            </a:endParaRPr>
          </a:p>
        </p:txBody>
      </p:sp>
    </p:spTree>
    <p:extLst>
      <p:ext uri="{BB962C8B-B14F-4D97-AF65-F5344CB8AC3E}">
        <p14:creationId xmlns:p14="http://schemas.microsoft.com/office/powerpoint/2010/main" val="64074811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0271D31-7D84-44FF-B8B2-F6FB9EAEDA76}" type="datetimeFigureOut">
              <a:rPr lang="en-GB" smtClean="0">
                <a:solidFill>
                  <a:srgbClr val="04617B">
                    <a:shade val="90000"/>
                  </a:srgbClr>
                </a:solidFill>
              </a:rPr>
              <a:pPr/>
              <a:t>08/11/2021</a:t>
            </a:fld>
            <a:endParaRPr lang="en-GB">
              <a:solidFill>
                <a:srgbClr val="04617B">
                  <a:shade val="90000"/>
                </a:srgbClr>
              </a:solidFill>
            </a:endParaRPr>
          </a:p>
        </p:txBody>
      </p:sp>
      <p:sp>
        <p:nvSpPr>
          <p:cNvPr id="5" name="Footer Placeholder 4"/>
          <p:cNvSpPr>
            <a:spLocks noGrp="1"/>
          </p:cNvSpPr>
          <p:nvPr>
            <p:ph type="ftr" sz="quarter" idx="11"/>
          </p:nvPr>
        </p:nvSpPr>
        <p:spPr/>
        <p:txBody>
          <a:bodyPr/>
          <a:lstStyle/>
          <a:p>
            <a:endParaRPr lang="en-GB">
              <a:solidFill>
                <a:srgbClr val="04617B">
                  <a:shade val="90000"/>
                </a:srgbClr>
              </a:solidFill>
            </a:endParaRPr>
          </a:p>
        </p:txBody>
      </p:sp>
      <p:sp>
        <p:nvSpPr>
          <p:cNvPr id="6" name="Slide Number Placeholder 5"/>
          <p:cNvSpPr>
            <a:spLocks noGrp="1"/>
          </p:cNvSpPr>
          <p:nvPr>
            <p:ph type="sldNum" sz="quarter" idx="12"/>
          </p:nvPr>
        </p:nvSpPr>
        <p:spPr/>
        <p:txBody>
          <a:bodyPr/>
          <a:lstStyle/>
          <a:p>
            <a:fld id="{92025760-A54A-4868-8F6D-DC0C7DA3B5BE}" type="slidenum">
              <a:rPr lang="en-GB" smtClean="0">
                <a:solidFill>
                  <a:srgbClr val="04617B">
                    <a:shade val="90000"/>
                  </a:srgbClr>
                </a:solidFill>
              </a:rPr>
              <a:pPr/>
              <a:t>‹#›</a:t>
            </a:fld>
            <a:endParaRPr lang="en-GB">
              <a:solidFill>
                <a:srgbClr val="04617B">
                  <a:shade val="90000"/>
                </a:srgbClr>
              </a:solidFill>
            </a:endParaRPr>
          </a:p>
        </p:txBody>
      </p:sp>
    </p:spTree>
    <p:extLst>
      <p:ext uri="{BB962C8B-B14F-4D97-AF65-F5344CB8AC3E}">
        <p14:creationId xmlns:p14="http://schemas.microsoft.com/office/powerpoint/2010/main" val="617430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0271D31-7D84-44FF-B8B2-F6FB9EAEDA76}" type="datetimeFigureOut">
              <a:rPr lang="en-GB" smtClean="0">
                <a:solidFill>
                  <a:srgbClr val="DBF5F9">
                    <a:shade val="90000"/>
                  </a:srgbClr>
                </a:solidFill>
              </a:rPr>
              <a:pPr/>
              <a:t>08/11/2021</a:t>
            </a:fld>
            <a:endParaRPr lang="en-GB">
              <a:solidFill>
                <a:srgbClr val="DBF5F9">
                  <a:shade val="90000"/>
                </a:srgbClr>
              </a:solidFill>
            </a:endParaRPr>
          </a:p>
        </p:txBody>
      </p:sp>
      <p:sp>
        <p:nvSpPr>
          <p:cNvPr id="5" name="Footer Placeholder 4"/>
          <p:cNvSpPr>
            <a:spLocks noGrp="1"/>
          </p:cNvSpPr>
          <p:nvPr>
            <p:ph type="ftr" sz="quarter" idx="11"/>
          </p:nvPr>
        </p:nvSpPr>
        <p:spPr/>
        <p:txBody>
          <a:bodyPr/>
          <a:lstStyle/>
          <a:p>
            <a:endParaRPr lang="en-GB">
              <a:solidFill>
                <a:srgbClr val="DBF5F9">
                  <a:shade val="90000"/>
                </a:srgbClr>
              </a:solidFill>
            </a:endParaRPr>
          </a:p>
        </p:txBody>
      </p:sp>
      <p:sp>
        <p:nvSpPr>
          <p:cNvPr id="6" name="Slide Number Placeholder 5"/>
          <p:cNvSpPr>
            <a:spLocks noGrp="1"/>
          </p:cNvSpPr>
          <p:nvPr>
            <p:ph type="sldNum" sz="quarter" idx="12"/>
          </p:nvPr>
        </p:nvSpPr>
        <p:spPr/>
        <p:txBody>
          <a:bodyPr/>
          <a:lstStyle/>
          <a:p>
            <a:fld id="{92025760-A54A-4868-8F6D-DC0C7DA3B5BE}" type="slidenum">
              <a:rPr lang="en-GB" smtClean="0">
                <a:solidFill>
                  <a:srgbClr val="DBF5F9">
                    <a:shade val="90000"/>
                  </a:srgbClr>
                </a:solidFill>
              </a:rPr>
              <a:pPr/>
              <a:t>‹#›</a:t>
            </a:fld>
            <a:endParaRPr lang="en-GB">
              <a:solidFill>
                <a:srgbClr val="DBF5F9">
                  <a:shade val="90000"/>
                </a:srgbClr>
              </a:solidFill>
            </a:endParaRPr>
          </a:p>
        </p:txBody>
      </p:sp>
    </p:spTree>
    <p:extLst>
      <p:ext uri="{BB962C8B-B14F-4D97-AF65-F5344CB8AC3E}">
        <p14:creationId xmlns:p14="http://schemas.microsoft.com/office/powerpoint/2010/main" val="1625183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0271D31-7D84-44FF-B8B2-F6FB9EAEDA76}" type="datetimeFigureOut">
              <a:rPr lang="en-GB" smtClean="0">
                <a:solidFill>
                  <a:srgbClr val="04617B">
                    <a:shade val="90000"/>
                  </a:srgbClr>
                </a:solidFill>
              </a:rPr>
              <a:pPr/>
              <a:t>08/11/2021</a:t>
            </a:fld>
            <a:endParaRPr lang="en-GB">
              <a:solidFill>
                <a:srgbClr val="04617B">
                  <a:shade val="90000"/>
                </a:srgbClr>
              </a:solidFill>
            </a:endParaRPr>
          </a:p>
        </p:txBody>
      </p:sp>
      <p:sp>
        <p:nvSpPr>
          <p:cNvPr id="6" name="Footer Placeholder 5"/>
          <p:cNvSpPr>
            <a:spLocks noGrp="1"/>
          </p:cNvSpPr>
          <p:nvPr>
            <p:ph type="ftr" sz="quarter" idx="11"/>
          </p:nvPr>
        </p:nvSpPr>
        <p:spPr/>
        <p:txBody>
          <a:bodyPr/>
          <a:lstStyle/>
          <a:p>
            <a:endParaRPr lang="en-GB">
              <a:solidFill>
                <a:srgbClr val="04617B">
                  <a:shade val="90000"/>
                </a:srgbClr>
              </a:solidFill>
            </a:endParaRPr>
          </a:p>
        </p:txBody>
      </p:sp>
      <p:sp>
        <p:nvSpPr>
          <p:cNvPr id="7" name="Slide Number Placeholder 6"/>
          <p:cNvSpPr>
            <a:spLocks noGrp="1"/>
          </p:cNvSpPr>
          <p:nvPr>
            <p:ph type="sldNum" sz="quarter" idx="12"/>
          </p:nvPr>
        </p:nvSpPr>
        <p:spPr/>
        <p:txBody>
          <a:bodyPr/>
          <a:lstStyle/>
          <a:p>
            <a:fld id="{92025760-A54A-4868-8F6D-DC0C7DA3B5BE}" type="slidenum">
              <a:rPr lang="en-GB" smtClean="0">
                <a:solidFill>
                  <a:srgbClr val="04617B">
                    <a:shade val="90000"/>
                  </a:srgbClr>
                </a:solidFill>
              </a:rPr>
              <a:pPr/>
              <a:t>‹#›</a:t>
            </a:fld>
            <a:endParaRPr lang="en-GB">
              <a:solidFill>
                <a:srgbClr val="04617B">
                  <a:shade val="90000"/>
                </a:srgbClr>
              </a:solidFill>
            </a:endParaRPr>
          </a:p>
        </p:txBody>
      </p:sp>
    </p:spTree>
    <p:extLst>
      <p:ext uri="{BB962C8B-B14F-4D97-AF65-F5344CB8AC3E}">
        <p14:creationId xmlns:p14="http://schemas.microsoft.com/office/powerpoint/2010/main" val="1792088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0271D31-7D84-44FF-B8B2-F6FB9EAEDA76}" type="datetimeFigureOut">
              <a:rPr lang="en-GB" smtClean="0">
                <a:solidFill>
                  <a:srgbClr val="04617B">
                    <a:shade val="90000"/>
                  </a:srgbClr>
                </a:solidFill>
              </a:rPr>
              <a:pPr/>
              <a:t>08/11/2021</a:t>
            </a:fld>
            <a:endParaRPr lang="en-GB">
              <a:solidFill>
                <a:srgbClr val="04617B">
                  <a:shade val="90000"/>
                </a:srgbClr>
              </a:solidFill>
            </a:endParaRPr>
          </a:p>
        </p:txBody>
      </p:sp>
      <p:sp>
        <p:nvSpPr>
          <p:cNvPr id="8" name="Footer Placeholder 7"/>
          <p:cNvSpPr>
            <a:spLocks noGrp="1"/>
          </p:cNvSpPr>
          <p:nvPr>
            <p:ph type="ftr" sz="quarter" idx="11"/>
          </p:nvPr>
        </p:nvSpPr>
        <p:spPr/>
        <p:txBody>
          <a:bodyPr/>
          <a:lstStyle/>
          <a:p>
            <a:endParaRPr lang="en-GB">
              <a:solidFill>
                <a:srgbClr val="04617B">
                  <a:shade val="90000"/>
                </a:srgbClr>
              </a:solidFill>
            </a:endParaRPr>
          </a:p>
        </p:txBody>
      </p:sp>
      <p:sp>
        <p:nvSpPr>
          <p:cNvPr id="9" name="Slide Number Placeholder 8"/>
          <p:cNvSpPr>
            <a:spLocks noGrp="1"/>
          </p:cNvSpPr>
          <p:nvPr>
            <p:ph type="sldNum" sz="quarter" idx="12"/>
          </p:nvPr>
        </p:nvSpPr>
        <p:spPr/>
        <p:txBody>
          <a:bodyPr/>
          <a:lstStyle/>
          <a:p>
            <a:fld id="{92025760-A54A-4868-8F6D-DC0C7DA3B5BE}" type="slidenum">
              <a:rPr lang="en-GB" smtClean="0">
                <a:solidFill>
                  <a:srgbClr val="04617B">
                    <a:shade val="90000"/>
                  </a:srgbClr>
                </a:solidFill>
              </a:rPr>
              <a:pPr/>
              <a:t>‹#›</a:t>
            </a:fld>
            <a:endParaRPr lang="en-GB">
              <a:solidFill>
                <a:srgbClr val="04617B">
                  <a:shade val="90000"/>
                </a:srgbClr>
              </a:solidFill>
            </a:endParaRPr>
          </a:p>
        </p:txBody>
      </p:sp>
    </p:spTree>
    <p:extLst>
      <p:ext uri="{BB962C8B-B14F-4D97-AF65-F5344CB8AC3E}">
        <p14:creationId xmlns:p14="http://schemas.microsoft.com/office/powerpoint/2010/main" val="2236943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0271D31-7D84-44FF-B8B2-F6FB9EAEDA76}" type="datetimeFigureOut">
              <a:rPr lang="en-GB" smtClean="0">
                <a:solidFill>
                  <a:srgbClr val="04617B">
                    <a:shade val="90000"/>
                  </a:srgbClr>
                </a:solidFill>
              </a:rPr>
              <a:pPr/>
              <a:t>08/11/2021</a:t>
            </a:fld>
            <a:endParaRPr lang="en-GB">
              <a:solidFill>
                <a:srgbClr val="04617B">
                  <a:shade val="90000"/>
                </a:srgbClr>
              </a:solidFill>
            </a:endParaRPr>
          </a:p>
        </p:txBody>
      </p:sp>
      <p:sp>
        <p:nvSpPr>
          <p:cNvPr id="4" name="Footer Placeholder 3"/>
          <p:cNvSpPr>
            <a:spLocks noGrp="1"/>
          </p:cNvSpPr>
          <p:nvPr>
            <p:ph type="ftr" sz="quarter" idx="11"/>
          </p:nvPr>
        </p:nvSpPr>
        <p:spPr/>
        <p:txBody>
          <a:bodyPr/>
          <a:lstStyle/>
          <a:p>
            <a:endParaRPr lang="en-GB">
              <a:solidFill>
                <a:srgbClr val="04617B">
                  <a:shade val="90000"/>
                </a:srgbClr>
              </a:solidFill>
            </a:endParaRPr>
          </a:p>
        </p:txBody>
      </p:sp>
      <p:sp>
        <p:nvSpPr>
          <p:cNvPr id="5" name="Slide Number Placeholder 4"/>
          <p:cNvSpPr>
            <a:spLocks noGrp="1"/>
          </p:cNvSpPr>
          <p:nvPr>
            <p:ph type="sldNum" sz="quarter" idx="12"/>
          </p:nvPr>
        </p:nvSpPr>
        <p:spPr/>
        <p:txBody>
          <a:bodyPr/>
          <a:lstStyle/>
          <a:p>
            <a:fld id="{92025760-A54A-4868-8F6D-DC0C7DA3B5BE}" type="slidenum">
              <a:rPr lang="en-GB" smtClean="0">
                <a:solidFill>
                  <a:srgbClr val="04617B">
                    <a:shade val="90000"/>
                  </a:srgbClr>
                </a:solidFill>
              </a:rPr>
              <a:pPr/>
              <a:t>‹#›</a:t>
            </a:fld>
            <a:endParaRPr lang="en-GB">
              <a:solidFill>
                <a:srgbClr val="04617B">
                  <a:shade val="90000"/>
                </a:srgbClr>
              </a:solidFill>
            </a:endParaRPr>
          </a:p>
        </p:txBody>
      </p:sp>
    </p:spTree>
    <p:extLst>
      <p:ext uri="{BB962C8B-B14F-4D97-AF65-F5344CB8AC3E}">
        <p14:creationId xmlns:p14="http://schemas.microsoft.com/office/powerpoint/2010/main" val="38859631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271D31-7D84-44FF-B8B2-F6FB9EAEDA76}" type="datetimeFigureOut">
              <a:rPr lang="en-GB" smtClean="0">
                <a:solidFill>
                  <a:srgbClr val="04617B">
                    <a:shade val="90000"/>
                  </a:srgbClr>
                </a:solidFill>
              </a:rPr>
              <a:pPr/>
              <a:t>08/11/2021</a:t>
            </a:fld>
            <a:endParaRPr lang="en-GB">
              <a:solidFill>
                <a:srgbClr val="04617B">
                  <a:shade val="90000"/>
                </a:srgbClr>
              </a:solidFill>
            </a:endParaRPr>
          </a:p>
        </p:txBody>
      </p:sp>
      <p:sp>
        <p:nvSpPr>
          <p:cNvPr id="3" name="Footer Placeholder 2"/>
          <p:cNvSpPr>
            <a:spLocks noGrp="1"/>
          </p:cNvSpPr>
          <p:nvPr>
            <p:ph type="ftr" sz="quarter" idx="11"/>
          </p:nvPr>
        </p:nvSpPr>
        <p:spPr/>
        <p:txBody>
          <a:bodyPr/>
          <a:lstStyle/>
          <a:p>
            <a:endParaRPr lang="en-GB">
              <a:solidFill>
                <a:srgbClr val="04617B">
                  <a:shade val="90000"/>
                </a:srgbClr>
              </a:solidFill>
            </a:endParaRPr>
          </a:p>
        </p:txBody>
      </p:sp>
      <p:sp>
        <p:nvSpPr>
          <p:cNvPr id="4" name="Slide Number Placeholder 3"/>
          <p:cNvSpPr>
            <a:spLocks noGrp="1"/>
          </p:cNvSpPr>
          <p:nvPr>
            <p:ph type="sldNum" sz="quarter" idx="12"/>
          </p:nvPr>
        </p:nvSpPr>
        <p:spPr/>
        <p:txBody>
          <a:bodyPr/>
          <a:lstStyle/>
          <a:p>
            <a:fld id="{92025760-A54A-4868-8F6D-DC0C7DA3B5BE}" type="slidenum">
              <a:rPr lang="en-GB" smtClean="0">
                <a:solidFill>
                  <a:srgbClr val="04617B">
                    <a:shade val="90000"/>
                  </a:srgbClr>
                </a:solidFill>
              </a:rPr>
              <a:pPr/>
              <a:t>‹#›</a:t>
            </a:fld>
            <a:endParaRPr lang="en-GB">
              <a:solidFill>
                <a:srgbClr val="04617B">
                  <a:shade val="90000"/>
                </a:srgbClr>
              </a:solidFill>
            </a:endParaRPr>
          </a:p>
        </p:txBody>
      </p:sp>
    </p:spTree>
    <p:extLst>
      <p:ext uri="{BB962C8B-B14F-4D97-AF65-F5344CB8AC3E}">
        <p14:creationId xmlns:p14="http://schemas.microsoft.com/office/powerpoint/2010/main" val="3714256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0271D31-7D84-44FF-B8B2-F6FB9EAEDA76}" type="datetimeFigureOut">
              <a:rPr lang="en-GB" smtClean="0">
                <a:solidFill>
                  <a:srgbClr val="04617B">
                    <a:shade val="90000"/>
                  </a:srgbClr>
                </a:solidFill>
              </a:rPr>
              <a:pPr/>
              <a:t>08/11/2021</a:t>
            </a:fld>
            <a:endParaRPr lang="en-GB">
              <a:solidFill>
                <a:srgbClr val="04617B">
                  <a:shade val="90000"/>
                </a:srgbClr>
              </a:solidFill>
            </a:endParaRPr>
          </a:p>
        </p:txBody>
      </p:sp>
      <p:sp>
        <p:nvSpPr>
          <p:cNvPr id="6" name="Footer Placeholder 5"/>
          <p:cNvSpPr>
            <a:spLocks noGrp="1"/>
          </p:cNvSpPr>
          <p:nvPr>
            <p:ph type="ftr" sz="quarter" idx="11"/>
          </p:nvPr>
        </p:nvSpPr>
        <p:spPr/>
        <p:txBody>
          <a:bodyPr/>
          <a:lstStyle/>
          <a:p>
            <a:endParaRPr lang="en-GB">
              <a:solidFill>
                <a:srgbClr val="04617B">
                  <a:shade val="90000"/>
                </a:srgbClr>
              </a:solidFill>
            </a:endParaRPr>
          </a:p>
        </p:txBody>
      </p:sp>
      <p:sp>
        <p:nvSpPr>
          <p:cNvPr id="7" name="Slide Number Placeholder 6"/>
          <p:cNvSpPr>
            <a:spLocks noGrp="1"/>
          </p:cNvSpPr>
          <p:nvPr>
            <p:ph type="sldNum" sz="quarter" idx="12"/>
          </p:nvPr>
        </p:nvSpPr>
        <p:spPr/>
        <p:txBody>
          <a:bodyPr/>
          <a:lstStyle/>
          <a:p>
            <a:fld id="{92025760-A54A-4868-8F6D-DC0C7DA3B5BE}" type="slidenum">
              <a:rPr lang="en-GB" smtClean="0">
                <a:solidFill>
                  <a:srgbClr val="04617B">
                    <a:shade val="90000"/>
                  </a:srgbClr>
                </a:solidFill>
              </a:rPr>
              <a:pPr/>
              <a:t>‹#›</a:t>
            </a:fld>
            <a:endParaRPr lang="en-GB">
              <a:solidFill>
                <a:srgbClr val="04617B">
                  <a:shade val="90000"/>
                </a:srgbClr>
              </a:solidFill>
            </a:endParaRPr>
          </a:p>
        </p:txBody>
      </p:sp>
    </p:spTree>
    <p:extLst>
      <p:ext uri="{BB962C8B-B14F-4D97-AF65-F5344CB8AC3E}">
        <p14:creationId xmlns:p14="http://schemas.microsoft.com/office/powerpoint/2010/main" val="379121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478323-BB52-AA45-97DF-69EF5F5A5466}"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6E35E-3297-E546-872C-DC733840461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0271D31-7D84-44FF-B8B2-F6FB9EAEDA76}" type="datetimeFigureOut">
              <a:rPr lang="en-GB" smtClean="0">
                <a:solidFill>
                  <a:srgbClr val="04617B">
                    <a:shade val="90000"/>
                  </a:srgbClr>
                </a:solidFill>
              </a:rPr>
              <a:pPr/>
              <a:t>08/11/2021</a:t>
            </a:fld>
            <a:endParaRPr lang="en-GB">
              <a:solidFill>
                <a:srgbClr val="04617B">
                  <a:shade val="90000"/>
                </a:srgbClr>
              </a:solidFill>
            </a:endParaRPr>
          </a:p>
        </p:txBody>
      </p:sp>
      <p:sp>
        <p:nvSpPr>
          <p:cNvPr id="6" name="Footer Placeholder 5"/>
          <p:cNvSpPr>
            <a:spLocks noGrp="1"/>
          </p:cNvSpPr>
          <p:nvPr>
            <p:ph type="ftr" sz="quarter" idx="11"/>
          </p:nvPr>
        </p:nvSpPr>
        <p:spPr/>
        <p:txBody>
          <a:bodyPr/>
          <a:lstStyle/>
          <a:p>
            <a:endParaRPr lang="en-GB">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92025760-A54A-4868-8F6D-DC0C7DA3B5BE}" type="slidenum">
              <a:rPr lang="en-GB" smtClean="0">
                <a:solidFill>
                  <a:srgbClr val="04617B">
                    <a:shade val="90000"/>
                  </a:srgbClr>
                </a:solidFill>
              </a:rPr>
              <a:pPr/>
              <a:t>‹#›</a:t>
            </a:fld>
            <a:endParaRPr lang="en-GB">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Tree>
    <p:extLst>
      <p:ext uri="{BB962C8B-B14F-4D97-AF65-F5344CB8AC3E}">
        <p14:creationId xmlns:p14="http://schemas.microsoft.com/office/powerpoint/2010/main" val="4743647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0271D31-7D84-44FF-B8B2-F6FB9EAEDA76}" type="datetimeFigureOut">
              <a:rPr lang="en-GB" smtClean="0">
                <a:solidFill>
                  <a:srgbClr val="04617B">
                    <a:shade val="90000"/>
                  </a:srgbClr>
                </a:solidFill>
              </a:rPr>
              <a:pPr/>
              <a:t>08/11/2021</a:t>
            </a:fld>
            <a:endParaRPr lang="en-GB">
              <a:solidFill>
                <a:srgbClr val="04617B">
                  <a:shade val="90000"/>
                </a:srgbClr>
              </a:solidFill>
            </a:endParaRPr>
          </a:p>
        </p:txBody>
      </p:sp>
      <p:sp>
        <p:nvSpPr>
          <p:cNvPr id="5" name="Footer Placeholder 4"/>
          <p:cNvSpPr>
            <a:spLocks noGrp="1"/>
          </p:cNvSpPr>
          <p:nvPr>
            <p:ph type="ftr" sz="quarter" idx="11"/>
          </p:nvPr>
        </p:nvSpPr>
        <p:spPr/>
        <p:txBody>
          <a:bodyPr/>
          <a:lstStyle/>
          <a:p>
            <a:endParaRPr lang="en-GB">
              <a:solidFill>
                <a:srgbClr val="04617B">
                  <a:shade val="90000"/>
                </a:srgbClr>
              </a:solidFill>
            </a:endParaRPr>
          </a:p>
        </p:txBody>
      </p:sp>
      <p:sp>
        <p:nvSpPr>
          <p:cNvPr id="6" name="Slide Number Placeholder 5"/>
          <p:cNvSpPr>
            <a:spLocks noGrp="1"/>
          </p:cNvSpPr>
          <p:nvPr>
            <p:ph type="sldNum" sz="quarter" idx="12"/>
          </p:nvPr>
        </p:nvSpPr>
        <p:spPr/>
        <p:txBody>
          <a:bodyPr/>
          <a:lstStyle/>
          <a:p>
            <a:fld id="{92025760-A54A-4868-8F6D-DC0C7DA3B5BE}" type="slidenum">
              <a:rPr lang="en-GB" smtClean="0">
                <a:solidFill>
                  <a:srgbClr val="04617B">
                    <a:shade val="90000"/>
                  </a:srgbClr>
                </a:solidFill>
              </a:rPr>
              <a:pPr/>
              <a:t>‹#›</a:t>
            </a:fld>
            <a:endParaRPr lang="en-GB">
              <a:solidFill>
                <a:srgbClr val="04617B">
                  <a:shade val="90000"/>
                </a:srgbClr>
              </a:solidFill>
            </a:endParaRPr>
          </a:p>
        </p:txBody>
      </p:sp>
    </p:spTree>
    <p:extLst>
      <p:ext uri="{BB962C8B-B14F-4D97-AF65-F5344CB8AC3E}">
        <p14:creationId xmlns:p14="http://schemas.microsoft.com/office/powerpoint/2010/main" val="2340761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0271D31-7D84-44FF-B8B2-F6FB9EAEDA76}" type="datetimeFigureOut">
              <a:rPr lang="en-GB" smtClean="0">
                <a:solidFill>
                  <a:srgbClr val="04617B">
                    <a:shade val="90000"/>
                  </a:srgbClr>
                </a:solidFill>
              </a:rPr>
              <a:pPr/>
              <a:t>08/11/2021</a:t>
            </a:fld>
            <a:endParaRPr lang="en-GB">
              <a:solidFill>
                <a:srgbClr val="04617B">
                  <a:shade val="90000"/>
                </a:srgbClr>
              </a:solidFill>
            </a:endParaRPr>
          </a:p>
        </p:txBody>
      </p:sp>
      <p:sp>
        <p:nvSpPr>
          <p:cNvPr id="5" name="Footer Placeholder 4"/>
          <p:cNvSpPr>
            <a:spLocks noGrp="1"/>
          </p:cNvSpPr>
          <p:nvPr>
            <p:ph type="ftr" sz="quarter" idx="11"/>
          </p:nvPr>
        </p:nvSpPr>
        <p:spPr/>
        <p:txBody>
          <a:bodyPr/>
          <a:lstStyle/>
          <a:p>
            <a:endParaRPr lang="en-GB">
              <a:solidFill>
                <a:srgbClr val="04617B">
                  <a:shade val="90000"/>
                </a:srgbClr>
              </a:solidFill>
            </a:endParaRPr>
          </a:p>
        </p:txBody>
      </p:sp>
      <p:sp>
        <p:nvSpPr>
          <p:cNvPr id="6" name="Slide Number Placeholder 5"/>
          <p:cNvSpPr>
            <a:spLocks noGrp="1"/>
          </p:cNvSpPr>
          <p:nvPr>
            <p:ph type="sldNum" sz="quarter" idx="12"/>
          </p:nvPr>
        </p:nvSpPr>
        <p:spPr/>
        <p:txBody>
          <a:bodyPr/>
          <a:lstStyle/>
          <a:p>
            <a:fld id="{92025760-A54A-4868-8F6D-DC0C7DA3B5BE}" type="slidenum">
              <a:rPr lang="en-GB" smtClean="0">
                <a:solidFill>
                  <a:srgbClr val="04617B">
                    <a:shade val="90000"/>
                  </a:srgbClr>
                </a:solidFill>
              </a:rPr>
              <a:pPr/>
              <a:t>‹#›</a:t>
            </a:fld>
            <a:endParaRPr lang="en-GB">
              <a:solidFill>
                <a:srgbClr val="04617B">
                  <a:shade val="90000"/>
                </a:srgbClr>
              </a:solidFill>
            </a:endParaRPr>
          </a:p>
        </p:txBody>
      </p:sp>
    </p:spTree>
    <p:extLst>
      <p:ext uri="{BB962C8B-B14F-4D97-AF65-F5344CB8AC3E}">
        <p14:creationId xmlns:p14="http://schemas.microsoft.com/office/powerpoint/2010/main" val="3480691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D8301A2-9537-4F11-903A-9D7FEDBB449A}" type="datetime1">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02B71-8991-4516-A01E-F1A9ACD28BD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4478323-BB52-AA45-97DF-69EF5F5A5466}" type="datetimeFigureOut">
              <a:rPr lang="en-US" smtClean="0"/>
              <a:pPr/>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6E35E-3297-E546-872C-DC733840461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4478323-BB52-AA45-97DF-69EF5F5A5466}" type="datetimeFigureOut">
              <a:rPr lang="en-US" smtClean="0"/>
              <a:pPr/>
              <a:t>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A6E35E-3297-E546-872C-DC733840461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4478323-BB52-AA45-97DF-69EF5F5A5466}" type="datetimeFigureOut">
              <a:rPr lang="en-US" smtClean="0"/>
              <a:pPr/>
              <a:t>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A6E35E-3297-E546-872C-DC733840461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478323-BB52-AA45-97DF-69EF5F5A5466}" type="datetimeFigureOut">
              <a:rPr lang="en-US" smtClean="0"/>
              <a:pPr/>
              <a:t>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A6E35E-3297-E546-872C-DC733840461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4478323-BB52-AA45-97DF-69EF5F5A5466}" type="datetimeFigureOut">
              <a:rPr lang="en-US" smtClean="0"/>
              <a:pPr/>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519841-B96A-4DD9-B158-9961937F6A4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4478323-BB52-AA45-97DF-69EF5F5A5466}" type="datetimeFigureOut">
              <a:rPr lang="en-US" smtClean="0"/>
              <a:pPr/>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16A6E35E-3297-E546-872C-DC7338404610}"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4478323-BB52-AA45-97DF-69EF5F5A5466}" type="datetimeFigureOut">
              <a:rPr lang="en-US" smtClean="0"/>
              <a:pPr/>
              <a:t>11/8/2021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6A6E35E-3297-E546-872C-DC7338404610}"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fld id="{B0271D31-7D84-44FF-B8B2-F6FB9EAEDA76}" type="datetimeFigureOut">
              <a:rPr lang="en-GB" smtClean="0">
                <a:solidFill>
                  <a:srgbClr val="04617B">
                    <a:shade val="90000"/>
                  </a:srgbClr>
                </a:solidFill>
              </a:rPr>
              <a:pPr defTabSz="914400"/>
              <a:t>08/11/2021</a:t>
            </a:fld>
            <a:endParaRPr lang="en-GB">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endParaRPr lang="en-GB">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defTabSz="914400"/>
            <a:fld id="{92025760-A54A-4868-8F6D-DC0C7DA3B5BE}" type="slidenum">
              <a:rPr lang="en-GB" smtClean="0">
                <a:solidFill>
                  <a:srgbClr val="04617B">
                    <a:shade val="90000"/>
                  </a:srgbClr>
                </a:solidFill>
              </a:rPr>
              <a:pPr defTabSz="914400"/>
              <a:t>‹#›</a:t>
            </a:fld>
            <a:endParaRPr lang="en-GB">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grpSp>
    </p:spTree>
    <p:extLst>
      <p:ext uri="{BB962C8B-B14F-4D97-AF65-F5344CB8AC3E}">
        <p14:creationId xmlns:p14="http://schemas.microsoft.com/office/powerpoint/2010/main" val="3376207251"/>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office@maidenbowerjunior.w-sussex.sch.u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gif"/><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1676400"/>
            <a:ext cx="7126560" cy="1524000"/>
          </a:xfrm>
        </p:spPr>
        <p:txBody>
          <a:bodyPr>
            <a:normAutofit/>
          </a:bodyPr>
          <a:lstStyle/>
          <a:p>
            <a:pPr algn="ctr"/>
            <a:r>
              <a:rPr lang="en-GB" sz="8000" dirty="0" smtClean="0"/>
              <a:t>Welcome to </a:t>
            </a:r>
            <a:endParaRPr lang="en-GB" sz="8000" dirty="0"/>
          </a:p>
        </p:txBody>
      </p:sp>
      <p:sp>
        <p:nvSpPr>
          <p:cNvPr id="3" name="Subtitle 2"/>
          <p:cNvSpPr>
            <a:spLocks noGrp="1"/>
          </p:cNvSpPr>
          <p:nvPr>
            <p:ph type="subTitle" idx="1"/>
          </p:nvPr>
        </p:nvSpPr>
        <p:spPr/>
        <p:txBody>
          <a:bodyPr>
            <a:normAutofit/>
          </a:bodyPr>
          <a:lstStyle/>
          <a:p>
            <a:pPr algn="ctr"/>
            <a:r>
              <a:rPr lang="en-GB" sz="4800" dirty="0" smtClean="0"/>
              <a:t>Maidenbower Junior School</a:t>
            </a:r>
            <a:endParaRPr lang="en-GB" sz="4800"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82651" y="4360114"/>
            <a:ext cx="1916483" cy="2172209"/>
          </a:xfrm>
          <a:prstGeom prst="rect">
            <a:avLst/>
          </a:prstGeom>
        </p:spPr>
      </p:pic>
    </p:spTree>
    <p:extLst>
      <p:ext uri="{BB962C8B-B14F-4D97-AF65-F5344CB8AC3E}">
        <p14:creationId xmlns:p14="http://schemas.microsoft.com/office/powerpoint/2010/main" val="263427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203" y="123047"/>
            <a:ext cx="8392438" cy="1044388"/>
          </a:xfrm>
        </p:spPr>
        <p:txBody>
          <a:bodyPr>
            <a:normAutofit/>
          </a:bodyPr>
          <a:lstStyle/>
          <a:p>
            <a:r>
              <a:rPr lang="en-US" sz="4000" dirty="0" smtClean="0"/>
              <a:t>Strive to be the best we can be…</a:t>
            </a:r>
            <a:endParaRPr lang="en-US" sz="4000"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4906" y="2008093"/>
            <a:ext cx="3514021" cy="2342681"/>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4905" y="4456470"/>
            <a:ext cx="3514021" cy="23426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11213" y="2062316"/>
            <a:ext cx="3432687" cy="2288458"/>
          </a:xfrm>
          <a:prstGeom prst="rect">
            <a:avLst/>
          </a:prstGeom>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70545" y="4456469"/>
            <a:ext cx="3514022" cy="2342681"/>
          </a:xfrm>
          <a:prstGeom prst="rect">
            <a:avLst/>
          </a:prstGeom>
        </p:spPr>
      </p:pic>
      <p:sp>
        <p:nvSpPr>
          <p:cNvPr id="4" name="TextBox 3"/>
          <p:cNvSpPr txBox="1"/>
          <p:nvPr/>
        </p:nvSpPr>
        <p:spPr>
          <a:xfrm>
            <a:off x="524905" y="1086138"/>
            <a:ext cx="7818994" cy="923330"/>
          </a:xfrm>
          <a:prstGeom prst="rect">
            <a:avLst/>
          </a:prstGeom>
          <a:noFill/>
        </p:spPr>
        <p:txBody>
          <a:bodyPr wrap="square" rtlCol="0">
            <a:spAutoFit/>
          </a:bodyPr>
          <a:lstStyle/>
          <a:p>
            <a:pPr algn="ctr"/>
            <a:r>
              <a:rPr lang="en-GB" dirty="0" smtClean="0">
                <a:latin typeface="+mj-lt"/>
              </a:rPr>
              <a:t>We offer ways in which all children can shine whether in sports competitions or solo activities, through sporting achievements, music certificates, art projects, maths and reading competitions and many more.</a:t>
            </a:r>
            <a:endParaRPr lang="en-GB" dirty="0">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Our promise – Your child will;</a:t>
            </a:r>
            <a:endParaRPr lang="en-GB" dirty="0"/>
          </a:p>
        </p:txBody>
      </p:sp>
      <p:sp>
        <p:nvSpPr>
          <p:cNvPr id="3" name="Content Placeholder 2"/>
          <p:cNvSpPr>
            <a:spLocks noGrp="1"/>
          </p:cNvSpPr>
          <p:nvPr>
            <p:ph idx="1"/>
          </p:nvPr>
        </p:nvSpPr>
        <p:spPr/>
        <p:txBody>
          <a:bodyPr>
            <a:normAutofit lnSpcReduction="10000"/>
          </a:bodyPr>
          <a:lstStyle/>
          <a:p>
            <a:r>
              <a:rPr lang="en-GB" dirty="0" smtClean="0"/>
              <a:t>Be treated as an individual </a:t>
            </a:r>
          </a:p>
          <a:p>
            <a:r>
              <a:rPr lang="en-GB" dirty="0" smtClean="0"/>
              <a:t>Learn alongside personable and approachable staff</a:t>
            </a:r>
          </a:p>
          <a:p>
            <a:r>
              <a:rPr lang="en-GB" dirty="0" smtClean="0"/>
              <a:t>Develop confidence; work as part of a team</a:t>
            </a:r>
          </a:p>
          <a:p>
            <a:r>
              <a:rPr lang="en-GB" dirty="0" smtClean="0"/>
              <a:t>Gain excellent knowledge and improvement in English and Maths (Schools come to see us in action) </a:t>
            </a:r>
          </a:p>
          <a:p>
            <a:r>
              <a:rPr lang="en-GB" dirty="0" smtClean="0"/>
              <a:t>Experience, learn about and enjoy a wide range of subjects</a:t>
            </a:r>
          </a:p>
          <a:p>
            <a:r>
              <a:rPr lang="en-GB" dirty="0" smtClean="0"/>
              <a:t>Learn through real life experiences, transferable skills and businesses</a:t>
            </a:r>
          </a:p>
          <a:p>
            <a:r>
              <a:rPr lang="en-GB" dirty="0" smtClean="0"/>
              <a:t>Have their strengths recognised and developed</a:t>
            </a:r>
          </a:p>
          <a:p>
            <a:endParaRPr lang="en-GB" dirty="0"/>
          </a:p>
        </p:txBody>
      </p:sp>
    </p:spTree>
    <p:extLst>
      <p:ext uri="{BB962C8B-B14F-4D97-AF65-F5344CB8AC3E}">
        <p14:creationId xmlns:p14="http://schemas.microsoft.com/office/powerpoint/2010/main" val="26760475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838"/>
            <a:ext cx="8229600" cy="1352811"/>
          </a:xfrm>
        </p:spPr>
        <p:txBody>
          <a:bodyPr/>
          <a:lstStyle/>
          <a:p>
            <a:pPr algn="ctr"/>
            <a:r>
              <a:rPr lang="en-GB" dirty="0" smtClean="0"/>
              <a:t>Our web-site</a:t>
            </a:r>
            <a:endParaRPr lang="en-GB" dirty="0"/>
          </a:p>
        </p:txBody>
      </p:sp>
      <p:sp>
        <p:nvSpPr>
          <p:cNvPr id="3" name="Content Placeholder 2"/>
          <p:cNvSpPr>
            <a:spLocks noGrp="1"/>
          </p:cNvSpPr>
          <p:nvPr>
            <p:ph idx="1"/>
          </p:nvPr>
        </p:nvSpPr>
        <p:spPr>
          <a:xfrm>
            <a:off x="457200" y="1515649"/>
            <a:ext cx="4853836" cy="4808951"/>
          </a:xfrm>
        </p:spPr>
        <p:txBody>
          <a:bodyPr>
            <a:noAutofit/>
          </a:bodyPr>
          <a:lstStyle/>
          <a:p>
            <a:pPr marL="0" indent="0">
              <a:buNone/>
            </a:pPr>
            <a:r>
              <a:rPr lang="en-GB" sz="1800" dirty="0" smtClean="0">
                <a:latin typeface="+mj-lt"/>
              </a:rPr>
              <a:t>Feel free to view our virtual tour around the </a:t>
            </a:r>
            <a:r>
              <a:rPr lang="en-GB" sz="1800" dirty="0" smtClean="0">
                <a:latin typeface="+mj-lt"/>
              </a:rPr>
              <a:t>school on our Maidenbower Junior School website</a:t>
            </a:r>
            <a:endParaRPr lang="en-GB" sz="1800" dirty="0" smtClean="0">
              <a:latin typeface="+mj-lt"/>
            </a:endParaRPr>
          </a:p>
          <a:p>
            <a:pPr marL="0" indent="0">
              <a:buNone/>
            </a:pPr>
            <a:r>
              <a:rPr lang="en-GB" sz="1800" dirty="0" smtClean="0">
                <a:latin typeface="+mj-lt"/>
              </a:rPr>
              <a:t>…or contact our School Leadership Team;</a:t>
            </a:r>
          </a:p>
          <a:p>
            <a:r>
              <a:rPr lang="en-GB" sz="1800" dirty="0">
                <a:latin typeface="+mj-lt"/>
              </a:rPr>
              <a:t>Elaine Jenkins – Head teacher</a:t>
            </a:r>
          </a:p>
          <a:p>
            <a:r>
              <a:rPr lang="en-GB" sz="1800" dirty="0">
                <a:latin typeface="+mj-lt"/>
              </a:rPr>
              <a:t>Kerry Negus – Deputy Head teacher </a:t>
            </a:r>
            <a:r>
              <a:rPr lang="en-GB" sz="1800" dirty="0" smtClean="0">
                <a:latin typeface="+mj-lt"/>
              </a:rPr>
              <a:t>supporting </a:t>
            </a:r>
            <a:r>
              <a:rPr lang="en-GB" sz="1800" dirty="0">
                <a:latin typeface="+mj-lt"/>
              </a:rPr>
              <a:t>Y3 and Y4</a:t>
            </a:r>
          </a:p>
          <a:p>
            <a:r>
              <a:rPr lang="en-GB" sz="1800" dirty="0">
                <a:latin typeface="+mj-lt"/>
              </a:rPr>
              <a:t>Simon Pike - Deputy Head teacher </a:t>
            </a:r>
            <a:r>
              <a:rPr lang="en-GB" sz="1800" dirty="0" smtClean="0">
                <a:latin typeface="+mj-lt"/>
              </a:rPr>
              <a:t>supporting </a:t>
            </a:r>
            <a:r>
              <a:rPr lang="en-GB" sz="1800" dirty="0">
                <a:latin typeface="+mj-lt"/>
              </a:rPr>
              <a:t>Y5 and Y6</a:t>
            </a:r>
          </a:p>
          <a:p>
            <a:r>
              <a:rPr lang="en-GB" sz="1800" dirty="0">
                <a:latin typeface="+mj-lt"/>
              </a:rPr>
              <a:t>Stephen Turnbull </a:t>
            </a:r>
            <a:r>
              <a:rPr lang="en-GB" sz="1800" dirty="0" smtClean="0">
                <a:latin typeface="+mj-lt"/>
              </a:rPr>
              <a:t>– Inclusion manager </a:t>
            </a:r>
          </a:p>
          <a:p>
            <a:r>
              <a:rPr lang="en-GB" sz="1800" dirty="0" smtClean="0">
                <a:latin typeface="+mj-lt"/>
              </a:rPr>
              <a:t>Chris </a:t>
            </a:r>
            <a:r>
              <a:rPr lang="en-GB" sz="1800" dirty="0">
                <a:latin typeface="+mj-lt"/>
              </a:rPr>
              <a:t>Buckley – Learning Lead for ‘The Launchpad’ – provision for </a:t>
            </a:r>
            <a:r>
              <a:rPr lang="en-GB" sz="1800" dirty="0" smtClean="0">
                <a:latin typeface="+mj-lt"/>
              </a:rPr>
              <a:t>children with </a:t>
            </a:r>
            <a:r>
              <a:rPr lang="en-GB" sz="1800" dirty="0">
                <a:latin typeface="+mj-lt"/>
              </a:rPr>
              <a:t>a diagnosis of autism.</a:t>
            </a:r>
          </a:p>
          <a:p>
            <a:r>
              <a:rPr lang="en-GB" sz="1800" dirty="0" smtClean="0">
                <a:latin typeface="+mj-lt"/>
              </a:rPr>
              <a:t>Contact </a:t>
            </a:r>
            <a:r>
              <a:rPr lang="en-GB" sz="1800" dirty="0">
                <a:latin typeface="+mj-lt"/>
              </a:rPr>
              <a:t>phone number: 01293 883758</a:t>
            </a:r>
          </a:p>
          <a:p>
            <a:r>
              <a:rPr lang="en-GB" sz="1800" dirty="0">
                <a:latin typeface="+mj-lt"/>
              </a:rPr>
              <a:t>Email address: </a:t>
            </a:r>
            <a:r>
              <a:rPr lang="en-GB" sz="1800" u="sng" dirty="0">
                <a:latin typeface="+mj-lt"/>
                <a:hlinkClick r:id="rId3"/>
              </a:rPr>
              <a:t>office@maidenbowerjunior.w-sussex.sch.uk</a:t>
            </a:r>
            <a:endParaRPr lang="en-GB" sz="1800" dirty="0">
              <a:latin typeface="+mj-lt"/>
            </a:endParaRPr>
          </a:p>
          <a:p>
            <a:pPr marL="0" indent="0">
              <a:buNone/>
            </a:pPr>
            <a:endParaRPr lang="en-GB" sz="2800" dirty="0"/>
          </a:p>
          <a:p>
            <a:pPr marL="0" indent="0">
              <a:buNone/>
            </a:pPr>
            <a:endParaRPr lang="en-GB" sz="2800" dirty="0" smtClean="0"/>
          </a:p>
        </p:txBody>
      </p:sp>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81600" y="3809135"/>
            <a:ext cx="3959588" cy="2032178"/>
          </a:xfrm>
          <a:prstGeom prst="rect">
            <a:avLst/>
          </a:prstGeom>
        </p:spPr>
      </p:pic>
    </p:spTree>
    <p:extLst>
      <p:ext uri="{BB962C8B-B14F-4D97-AF65-F5344CB8AC3E}">
        <p14:creationId xmlns:p14="http://schemas.microsoft.com/office/powerpoint/2010/main" val="37040217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What happens now?</a:t>
            </a:r>
            <a:br>
              <a:rPr lang="en-US" sz="4000" dirty="0" smtClean="0"/>
            </a:br>
            <a:endParaRPr lang="en-US" sz="4000" dirty="0"/>
          </a:p>
        </p:txBody>
      </p:sp>
      <p:sp>
        <p:nvSpPr>
          <p:cNvPr id="3" name="Content Placeholder 2"/>
          <p:cNvSpPr>
            <a:spLocks noGrp="1"/>
          </p:cNvSpPr>
          <p:nvPr>
            <p:ph idx="1"/>
          </p:nvPr>
        </p:nvSpPr>
        <p:spPr>
          <a:xfrm>
            <a:off x="413359" y="1478604"/>
            <a:ext cx="8379912" cy="4559126"/>
          </a:xfrm>
        </p:spPr>
        <p:txBody>
          <a:bodyPr>
            <a:normAutofit/>
          </a:bodyPr>
          <a:lstStyle/>
          <a:p>
            <a:r>
              <a:rPr lang="en-US" sz="3200" dirty="0" smtClean="0"/>
              <a:t>Your admission choices should be sent to County (online) by January 15</a:t>
            </a:r>
            <a:r>
              <a:rPr lang="en-US" sz="3200" baseline="30000" dirty="0" smtClean="0"/>
              <a:t>th</a:t>
            </a:r>
            <a:r>
              <a:rPr lang="en-US" sz="3200" dirty="0" smtClean="0"/>
              <a:t> 2022</a:t>
            </a:r>
          </a:p>
          <a:p>
            <a:endParaRPr lang="en-US" sz="3000" dirty="0" smtClean="0"/>
          </a:p>
          <a:p>
            <a:pPr marL="0" indent="0">
              <a:buNone/>
            </a:pPr>
            <a:r>
              <a:rPr lang="en-US" sz="3900" dirty="0" smtClean="0">
                <a:solidFill>
                  <a:schemeClr val="accent2">
                    <a:lumMod val="50000"/>
                  </a:schemeClr>
                </a:solidFill>
                <a:latin typeface="+mj-lt"/>
              </a:rPr>
              <a:t>COVID-19 permitting;</a:t>
            </a:r>
          </a:p>
          <a:p>
            <a:r>
              <a:rPr lang="en-US" sz="3200" dirty="0" smtClean="0"/>
              <a:t>Open Afternoon– </a:t>
            </a:r>
            <a:r>
              <a:rPr lang="en-US" sz="3200" dirty="0"/>
              <a:t>Thursday </a:t>
            </a:r>
            <a:r>
              <a:rPr lang="en-US" sz="3200" dirty="0" smtClean="0"/>
              <a:t>16</a:t>
            </a:r>
            <a:r>
              <a:rPr lang="en-US" sz="3200" baseline="30000" dirty="0" smtClean="0"/>
              <a:t>th</a:t>
            </a:r>
            <a:r>
              <a:rPr lang="en-US" sz="3200" dirty="0" smtClean="0"/>
              <a:t> June from 4.30 – 7.00pm</a:t>
            </a:r>
            <a:endParaRPr lang="en-US" sz="3200" dirty="0"/>
          </a:p>
          <a:p>
            <a:r>
              <a:rPr lang="en-US" sz="3200" dirty="0" smtClean="0"/>
              <a:t>Parents with Year 2 children Meeting – to be confirmed in the summer term 2022</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ejenkins\Local Settings\Temporary Internet Files\Content.IE5\WD15EO24\768px-Lighthouse_icon.svg[1].png"/>
          <p:cNvPicPr>
            <a:picLocks noChangeAspect="1" noChangeArrowheads="1"/>
          </p:cNvPicPr>
          <p:nvPr/>
        </p:nvPicPr>
        <p:blipFill>
          <a:blip r:embed="rId3" cstate="email">
            <a:extLst>
              <a:ext uri="{BEBA8EAE-BF5A-486C-A8C5-ECC9F3942E4B}">
                <a14:imgProps xmlns:a14="http://schemas.microsoft.com/office/drawing/2010/main">
                  <a14:imgLayer r:embed="rId4">
                    <a14:imgEffect>
                      <a14:sharpenSoften amount="-10000"/>
                    </a14:imgEffect>
                    <a14:imgEffect>
                      <a14:brightnessContrast bright="1000"/>
                    </a14:imgEffect>
                  </a14:imgLayer>
                </a14:imgProps>
              </a:ext>
              <a:ext uri="{28A0092B-C50C-407E-A947-70E740481C1C}">
                <a14:useLocalDpi xmlns:a14="http://schemas.microsoft.com/office/drawing/2010/main"/>
              </a:ext>
            </a:extLst>
          </a:blip>
          <a:srcRect/>
          <a:stretch>
            <a:fillRect/>
          </a:stretch>
        </p:blipFill>
        <p:spPr bwMode="auto">
          <a:xfrm>
            <a:off x="253652" y="501042"/>
            <a:ext cx="5880736" cy="5880736"/>
          </a:xfrm>
          <a:prstGeom prst="rect">
            <a:avLst/>
          </a:prstGeom>
          <a:solidFill>
            <a:schemeClr val="accent1">
              <a:alpha val="0"/>
            </a:schemeClr>
          </a:solidFill>
        </p:spPr>
      </p:pic>
      <p:sp>
        <p:nvSpPr>
          <p:cNvPr id="2" name="Title 1"/>
          <p:cNvSpPr>
            <a:spLocks noGrp="1"/>
          </p:cNvSpPr>
          <p:nvPr>
            <p:ph type="title"/>
          </p:nvPr>
        </p:nvSpPr>
        <p:spPr>
          <a:xfrm>
            <a:off x="3331922" y="501042"/>
            <a:ext cx="5354877" cy="726509"/>
          </a:xfrm>
        </p:spPr>
        <p:txBody>
          <a:bodyPr>
            <a:normAutofit fontScale="90000"/>
          </a:bodyPr>
          <a:lstStyle/>
          <a:p>
            <a:r>
              <a:rPr lang="en-GB" dirty="0" smtClean="0"/>
              <a:t>To summarise;</a:t>
            </a:r>
            <a:endParaRPr lang="en-GB" dirty="0"/>
          </a:p>
        </p:txBody>
      </p:sp>
      <p:sp>
        <p:nvSpPr>
          <p:cNvPr id="3" name="Content Placeholder 2"/>
          <p:cNvSpPr>
            <a:spLocks noGrp="1"/>
          </p:cNvSpPr>
          <p:nvPr>
            <p:ph idx="1"/>
          </p:nvPr>
        </p:nvSpPr>
        <p:spPr>
          <a:xfrm>
            <a:off x="2430049" y="1412776"/>
            <a:ext cx="6713951" cy="5445224"/>
          </a:xfrm>
        </p:spPr>
        <p:txBody>
          <a:bodyPr>
            <a:normAutofit lnSpcReduction="10000"/>
          </a:bodyPr>
          <a:lstStyle/>
          <a:p>
            <a:pPr fontAlgn="base"/>
            <a:r>
              <a:rPr lang="en-GB" dirty="0" smtClean="0"/>
              <a:t>We </a:t>
            </a:r>
            <a:r>
              <a:rPr lang="en-GB" dirty="0"/>
              <a:t>are </a:t>
            </a:r>
            <a:r>
              <a:rPr lang="en-GB" dirty="0" smtClean="0"/>
              <a:t>proud </a:t>
            </a:r>
            <a:r>
              <a:rPr lang="en-GB" dirty="0"/>
              <a:t>of </a:t>
            </a:r>
            <a:r>
              <a:rPr lang="en-GB" dirty="0" smtClean="0"/>
              <a:t>our school</a:t>
            </a:r>
            <a:r>
              <a:rPr lang="en-GB" dirty="0"/>
              <a:t> </a:t>
            </a:r>
            <a:r>
              <a:rPr lang="en-GB" dirty="0" smtClean="0"/>
              <a:t>and the staff within it.</a:t>
            </a:r>
          </a:p>
          <a:p>
            <a:pPr fontAlgn="base"/>
            <a:r>
              <a:rPr lang="en-GB" dirty="0" smtClean="0"/>
              <a:t>We are </a:t>
            </a:r>
            <a:r>
              <a:rPr lang="en-GB" dirty="0"/>
              <a:t>a true community school </a:t>
            </a:r>
            <a:r>
              <a:rPr lang="en-GB" dirty="0" smtClean="0"/>
              <a:t>at the heart of Maidenbower with </a:t>
            </a:r>
            <a:r>
              <a:rPr lang="en-GB" dirty="0"/>
              <a:t>parents, staff, children and governors all working towards a common goal. </a:t>
            </a:r>
            <a:endParaRPr lang="en-GB" dirty="0" smtClean="0"/>
          </a:p>
          <a:p>
            <a:pPr fontAlgn="base"/>
            <a:r>
              <a:rPr lang="en-GB" dirty="0" smtClean="0"/>
              <a:t>Our </a:t>
            </a:r>
            <a:r>
              <a:rPr lang="en-GB" dirty="0"/>
              <a:t>vision for education is to give every child the best chance in life </a:t>
            </a:r>
            <a:r>
              <a:rPr lang="en-GB" dirty="0" smtClean="0"/>
              <a:t>with learning and values at its heart. </a:t>
            </a:r>
          </a:p>
          <a:p>
            <a:pPr fontAlgn="base"/>
            <a:r>
              <a:rPr lang="en-GB" dirty="0" smtClean="0"/>
              <a:t>We have here, a </a:t>
            </a:r>
            <a:r>
              <a:rPr lang="en-GB" dirty="0"/>
              <a:t>safe and healthy learning community, where </a:t>
            </a:r>
            <a:r>
              <a:rPr lang="en-GB" dirty="0" smtClean="0"/>
              <a:t>children as well as adults are </a:t>
            </a:r>
            <a:r>
              <a:rPr lang="en-GB" dirty="0"/>
              <a:t>happy, excited, challenged and inspired to </a:t>
            </a:r>
            <a:r>
              <a:rPr lang="en-GB" dirty="0" smtClean="0"/>
              <a:t>be </a:t>
            </a:r>
            <a:r>
              <a:rPr lang="en-GB" dirty="0"/>
              <a:t>lifelong </a:t>
            </a:r>
            <a:r>
              <a:rPr lang="en-GB" dirty="0" smtClean="0"/>
              <a:t>learners.</a:t>
            </a:r>
            <a:endParaRPr lang="en-GB" dirty="0"/>
          </a:p>
        </p:txBody>
      </p:sp>
    </p:spTree>
    <p:extLst>
      <p:ext uri="{BB962C8B-B14F-4D97-AF65-F5344CB8AC3E}">
        <p14:creationId xmlns:p14="http://schemas.microsoft.com/office/powerpoint/2010/main" val="14878480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2022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05773"/>
            <a:ext cx="8229600" cy="1143000"/>
          </a:xfrm>
        </p:spPr>
        <p:txBody>
          <a:bodyPr>
            <a:normAutofit fontScale="90000"/>
          </a:bodyPr>
          <a:lstStyle/>
          <a:p>
            <a:r>
              <a:rPr lang="en-GB" dirty="0" smtClean="0"/>
              <a:t>What might </a:t>
            </a:r>
            <a:r>
              <a:rPr lang="en-GB" b="1" dirty="0" smtClean="0"/>
              <a:t>YOU</a:t>
            </a:r>
            <a:r>
              <a:rPr lang="en-GB" dirty="0" smtClean="0"/>
              <a:t> be looking for in a school?</a:t>
            </a:r>
            <a:endParaRPr lang="en-GB"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006202" y="2026481"/>
            <a:ext cx="1775677" cy="1642501"/>
          </a:xfrm>
        </p:spPr>
      </p:pic>
      <p:pic>
        <p:nvPicPr>
          <p:cNvPr id="1029" name="Picture 5" descr="C:\Users\ejenkins\AppData\Local\Microsoft\Windows\Temporary Internet Files\Content.IE5\0P7058ML\special-education[1].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777487">
            <a:off x="5476329" y="1914935"/>
            <a:ext cx="3386506" cy="153974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ejenkins\AppData\Local\Microsoft\Windows\Temporary Internet Files\Content.IE5\M8MPACA8\Happiness[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87431" y="1472624"/>
            <a:ext cx="2259382" cy="15112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747841" y="4868874"/>
            <a:ext cx="1965444" cy="1435616"/>
          </a:xfrm>
          <a:prstGeom prst="rect">
            <a:avLst/>
          </a:prstGeom>
        </p:spPr>
      </p:pic>
      <p:pic>
        <p:nvPicPr>
          <p:cNvPr id="6" name="Picture 5"/>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214385" y="4868874"/>
            <a:ext cx="1873046" cy="1769806"/>
          </a:xfrm>
          <a:prstGeom prst="rect">
            <a:avLst/>
          </a:prstGeom>
        </p:spPr>
      </p:pic>
      <p:pic>
        <p:nvPicPr>
          <p:cNvPr id="4" name="Picture 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505009" y="3108452"/>
            <a:ext cx="1424227" cy="2136341"/>
          </a:xfrm>
          <a:prstGeom prst="rect">
            <a:avLst/>
          </a:prstGeom>
        </p:spPr>
      </p:pic>
      <p:pic>
        <p:nvPicPr>
          <p:cNvPr id="9" name="Picture 8"/>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066483" y="3653369"/>
            <a:ext cx="1655021" cy="1017639"/>
          </a:xfrm>
          <a:prstGeom prst="rect">
            <a:avLst/>
          </a:prstGeom>
        </p:spPr>
      </p:pic>
      <p:pic>
        <p:nvPicPr>
          <p:cNvPr id="10" name="Picture 9"/>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4386781" y="5390371"/>
            <a:ext cx="2361060" cy="1233233"/>
          </a:xfrm>
          <a:prstGeom prst="rect">
            <a:avLst/>
          </a:prstGeom>
        </p:spPr>
      </p:pic>
      <p:pic>
        <p:nvPicPr>
          <p:cNvPr id="11" name="Picture 10"/>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345379" y="3747997"/>
            <a:ext cx="1967227" cy="1266455"/>
          </a:xfrm>
          <a:prstGeom prst="rect">
            <a:avLst/>
          </a:prstGeom>
        </p:spPr>
      </p:pic>
    </p:spTree>
    <p:extLst>
      <p:ext uri="{BB962C8B-B14F-4D97-AF65-F5344CB8AC3E}">
        <p14:creationId xmlns:p14="http://schemas.microsoft.com/office/powerpoint/2010/main" val="690370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might </a:t>
            </a:r>
            <a:r>
              <a:rPr lang="en-GB" b="1" dirty="0" smtClean="0"/>
              <a:t>BUSINESSES</a:t>
            </a:r>
            <a:r>
              <a:rPr lang="en-GB" dirty="0" smtClean="0"/>
              <a:t> be looking for?</a:t>
            </a:r>
            <a:endParaRPr lang="en-GB" dirty="0"/>
          </a:p>
        </p:txBody>
      </p:sp>
      <p:pic>
        <p:nvPicPr>
          <p:cNvPr id="7" name="Picture 6"/>
          <p:cNvPicPr>
            <a:picLocks noChangeAspect="1"/>
          </p:cNvPicPr>
          <p:nvPr/>
        </p:nvPicPr>
        <p:blipFill>
          <a:blip r:embed="rId3"/>
          <a:stretch>
            <a:fillRect/>
          </a:stretch>
        </p:blipFill>
        <p:spPr>
          <a:xfrm>
            <a:off x="2681507" y="2394016"/>
            <a:ext cx="1216286" cy="1187383"/>
          </a:xfrm>
          <a:prstGeom prst="rect">
            <a:avLst/>
          </a:prstGeom>
        </p:spPr>
      </p:pic>
      <p:pic>
        <p:nvPicPr>
          <p:cNvPr id="8" name="Picture 7"/>
          <p:cNvPicPr>
            <a:picLocks noChangeAspect="1"/>
          </p:cNvPicPr>
          <p:nvPr/>
        </p:nvPicPr>
        <p:blipFill>
          <a:blip r:embed="rId4"/>
          <a:stretch>
            <a:fillRect/>
          </a:stretch>
        </p:blipFill>
        <p:spPr>
          <a:xfrm>
            <a:off x="5020929" y="2394017"/>
            <a:ext cx="1216286" cy="1197532"/>
          </a:xfrm>
          <a:prstGeom prst="rect">
            <a:avLst/>
          </a:prstGeom>
        </p:spPr>
      </p:pic>
      <p:pic>
        <p:nvPicPr>
          <p:cNvPr id="9" name="Picture 8"/>
          <p:cNvPicPr>
            <a:picLocks noChangeAspect="1"/>
          </p:cNvPicPr>
          <p:nvPr/>
        </p:nvPicPr>
        <p:blipFill>
          <a:blip r:embed="rId5"/>
          <a:stretch>
            <a:fillRect/>
          </a:stretch>
        </p:blipFill>
        <p:spPr>
          <a:xfrm>
            <a:off x="7148045" y="4327489"/>
            <a:ext cx="1216286" cy="1217829"/>
          </a:xfrm>
          <a:prstGeom prst="rect">
            <a:avLst/>
          </a:prstGeom>
        </p:spPr>
      </p:pic>
      <p:pic>
        <p:nvPicPr>
          <p:cNvPr id="10" name="Picture 9"/>
          <p:cNvPicPr>
            <a:picLocks noChangeAspect="1"/>
          </p:cNvPicPr>
          <p:nvPr/>
        </p:nvPicPr>
        <p:blipFill>
          <a:blip r:embed="rId6"/>
          <a:stretch>
            <a:fillRect/>
          </a:stretch>
        </p:blipFill>
        <p:spPr>
          <a:xfrm>
            <a:off x="7148045" y="2394017"/>
            <a:ext cx="1216286" cy="1187383"/>
          </a:xfrm>
          <a:prstGeom prst="rect">
            <a:avLst/>
          </a:prstGeom>
        </p:spPr>
      </p:pic>
      <p:pic>
        <p:nvPicPr>
          <p:cNvPr id="11" name="Picture 10"/>
          <p:cNvPicPr>
            <a:picLocks noChangeAspect="1"/>
          </p:cNvPicPr>
          <p:nvPr/>
        </p:nvPicPr>
        <p:blipFill>
          <a:blip r:embed="rId7"/>
          <a:stretch>
            <a:fillRect/>
          </a:stretch>
        </p:blipFill>
        <p:spPr>
          <a:xfrm>
            <a:off x="647541" y="4287734"/>
            <a:ext cx="1216286" cy="1217829"/>
          </a:xfrm>
          <a:prstGeom prst="rect">
            <a:avLst/>
          </a:prstGeom>
        </p:spPr>
      </p:pic>
      <p:pic>
        <p:nvPicPr>
          <p:cNvPr id="12" name="Picture 11"/>
          <p:cNvPicPr>
            <a:picLocks noChangeAspect="1"/>
          </p:cNvPicPr>
          <p:nvPr/>
        </p:nvPicPr>
        <p:blipFill>
          <a:blip r:embed="rId8"/>
          <a:stretch>
            <a:fillRect/>
          </a:stretch>
        </p:blipFill>
        <p:spPr>
          <a:xfrm>
            <a:off x="606998" y="2373718"/>
            <a:ext cx="1256829" cy="1227977"/>
          </a:xfrm>
          <a:prstGeom prst="rect">
            <a:avLst/>
          </a:prstGeom>
        </p:spPr>
      </p:pic>
      <p:sp>
        <p:nvSpPr>
          <p:cNvPr id="3" name="TextBox 2"/>
          <p:cNvSpPr txBox="1"/>
          <p:nvPr/>
        </p:nvSpPr>
        <p:spPr>
          <a:xfrm>
            <a:off x="2217885" y="4138478"/>
            <a:ext cx="4708229" cy="2246769"/>
          </a:xfrm>
          <a:prstGeom prst="rect">
            <a:avLst/>
          </a:prstGeom>
          <a:noFill/>
        </p:spPr>
        <p:txBody>
          <a:bodyPr wrap="square" rtlCol="0">
            <a:spAutoFit/>
          </a:bodyPr>
          <a:lstStyle/>
          <a:p>
            <a:pPr algn="ctr"/>
            <a:r>
              <a:rPr lang="en-GB" sz="2800" dirty="0" smtClean="0">
                <a:latin typeface="Calibri" panose="020F0502020204030204" pitchFamily="34" charset="0"/>
              </a:rPr>
              <a:t>When we look further ahead and into the world of work, businesses tell us that these skills are vital foundations.  We emulate these at MJS. </a:t>
            </a:r>
            <a:endParaRPr lang="en-GB" sz="2800" dirty="0">
              <a:latin typeface="Calibri" panose="020F0502020204030204" pitchFamily="34" charset="0"/>
            </a:endParaRPr>
          </a:p>
        </p:txBody>
      </p:sp>
    </p:spTree>
    <p:extLst>
      <p:ext uri="{BB962C8B-B14F-4D97-AF65-F5344CB8AC3E}">
        <p14:creationId xmlns:p14="http://schemas.microsoft.com/office/powerpoint/2010/main" val="518112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166" y="200416"/>
            <a:ext cx="7863497" cy="1083636"/>
          </a:xfrm>
        </p:spPr>
        <p:txBody>
          <a:bodyPr>
            <a:normAutofit/>
          </a:bodyPr>
          <a:lstStyle/>
          <a:p>
            <a:pPr algn="ctr"/>
            <a:r>
              <a:rPr lang="en-US" sz="4000" dirty="0" smtClean="0"/>
              <a:t>What makes us special?</a:t>
            </a:r>
            <a:endParaRPr lang="en-US" sz="4000" dirty="0"/>
          </a:p>
        </p:txBody>
      </p:sp>
      <p:sp>
        <p:nvSpPr>
          <p:cNvPr id="3" name="Rectangle 2"/>
          <p:cNvSpPr/>
          <p:nvPr/>
        </p:nvSpPr>
        <p:spPr>
          <a:xfrm>
            <a:off x="592166" y="1732205"/>
            <a:ext cx="8551833" cy="4659737"/>
          </a:xfrm>
          <a:prstGeom prst="rect">
            <a:avLst/>
          </a:prstGeom>
        </p:spPr>
        <p:txBody>
          <a:bodyPr wrap="square">
            <a:spAutoFit/>
          </a:bodyPr>
          <a:lstStyle/>
          <a:p>
            <a:pPr marL="274320" indent="-274320" defTabSz="914400">
              <a:spcBef>
                <a:spcPct val="20000"/>
              </a:spcBef>
              <a:buClr>
                <a:srgbClr val="0BD0D9"/>
              </a:buClr>
              <a:buSzPct val="95000"/>
              <a:buFont typeface="Wingdings 2"/>
              <a:buChar char=""/>
            </a:pPr>
            <a:r>
              <a:rPr lang="en-GB" sz="2800" dirty="0">
                <a:solidFill>
                  <a:prstClr val="black"/>
                </a:solidFill>
              </a:rPr>
              <a:t>Good leadership (as cited by Ofsted)</a:t>
            </a:r>
          </a:p>
          <a:p>
            <a:pPr marL="274320" lvl="0" indent="-274320" defTabSz="914400">
              <a:spcBef>
                <a:spcPct val="20000"/>
              </a:spcBef>
              <a:buClr>
                <a:srgbClr val="0BD0D9"/>
              </a:buClr>
              <a:buSzPct val="95000"/>
              <a:buFont typeface="Wingdings 2"/>
              <a:buChar char=""/>
            </a:pPr>
            <a:r>
              <a:rPr lang="en-GB" sz="2800" dirty="0" smtClean="0">
                <a:solidFill>
                  <a:prstClr val="black"/>
                </a:solidFill>
              </a:rPr>
              <a:t>Children make GOOD progress (Ofsted)</a:t>
            </a:r>
          </a:p>
          <a:p>
            <a:pPr marL="274320" lvl="0" indent="-274320" defTabSz="914400">
              <a:spcBef>
                <a:spcPct val="20000"/>
              </a:spcBef>
              <a:buClr>
                <a:srgbClr val="0BD0D9"/>
              </a:buClr>
              <a:buSzPct val="95000"/>
              <a:buFont typeface="Wingdings 2"/>
              <a:buChar char=""/>
            </a:pPr>
            <a:r>
              <a:rPr lang="en-GB" sz="2800" dirty="0" smtClean="0">
                <a:solidFill>
                  <a:prstClr val="black"/>
                </a:solidFill>
              </a:rPr>
              <a:t>SAT’s: Reading, writing and maths higher than the local authority and National levels</a:t>
            </a:r>
          </a:p>
          <a:p>
            <a:pPr marL="274320" indent="-274320" defTabSz="914400">
              <a:spcBef>
                <a:spcPct val="20000"/>
              </a:spcBef>
              <a:buClr>
                <a:srgbClr val="0BD0D9"/>
              </a:buClr>
              <a:buSzPct val="95000"/>
              <a:buFont typeface="Wingdings 2"/>
              <a:buChar char=""/>
            </a:pPr>
            <a:r>
              <a:rPr lang="en-GB" sz="2800" dirty="0" smtClean="0">
                <a:solidFill>
                  <a:prstClr val="black"/>
                </a:solidFill>
              </a:rPr>
              <a:t>The </a:t>
            </a:r>
            <a:r>
              <a:rPr lang="en-GB" sz="2800" dirty="0">
                <a:solidFill>
                  <a:prstClr val="black"/>
                </a:solidFill>
              </a:rPr>
              <a:t>senior leadership team and governing body set high expectations of pupils and staff and lead by example to create a culture of </a:t>
            </a:r>
            <a:r>
              <a:rPr lang="en-GB" sz="2800" dirty="0" smtClean="0">
                <a:solidFill>
                  <a:prstClr val="black"/>
                </a:solidFill>
              </a:rPr>
              <a:t>respect and </a:t>
            </a:r>
            <a:r>
              <a:rPr lang="en-GB" sz="2800" dirty="0">
                <a:solidFill>
                  <a:prstClr val="black"/>
                </a:solidFill>
              </a:rPr>
              <a:t>tolerance. The positive relationships between leaders, </a:t>
            </a:r>
            <a:r>
              <a:rPr lang="en-GB" sz="2800" dirty="0" smtClean="0">
                <a:solidFill>
                  <a:prstClr val="black"/>
                </a:solidFill>
              </a:rPr>
              <a:t>staff, </a:t>
            </a:r>
            <a:r>
              <a:rPr lang="en-GB" sz="2800" dirty="0">
                <a:solidFill>
                  <a:prstClr val="black"/>
                </a:solidFill>
              </a:rPr>
              <a:t>pupils </a:t>
            </a:r>
            <a:r>
              <a:rPr lang="en-GB" sz="2800" dirty="0" smtClean="0">
                <a:solidFill>
                  <a:prstClr val="black"/>
                </a:solidFill>
              </a:rPr>
              <a:t>and parents supports </a:t>
            </a:r>
            <a:r>
              <a:rPr lang="en-GB" sz="2800" dirty="0">
                <a:solidFill>
                  <a:prstClr val="black"/>
                </a:solidFill>
              </a:rPr>
              <a:t>the progress of all pupils at the school. </a:t>
            </a:r>
            <a:endParaRPr lang="en-GB" sz="2800" dirty="0" smtClean="0">
              <a:solidFill>
                <a:prstClr val="black"/>
              </a:solidFill>
            </a:endParaRPr>
          </a:p>
        </p:txBody>
      </p:sp>
      <p:pic>
        <p:nvPicPr>
          <p:cNvPr id="9" name="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751602" y="0"/>
            <a:ext cx="1365542" cy="1365542"/>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166" y="200415"/>
            <a:ext cx="7863497" cy="1327759"/>
          </a:xfrm>
        </p:spPr>
        <p:txBody>
          <a:bodyPr>
            <a:normAutofit/>
          </a:bodyPr>
          <a:lstStyle/>
          <a:p>
            <a:pPr algn="ctr"/>
            <a:r>
              <a:rPr lang="en-US" sz="4000" dirty="0" smtClean="0"/>
              <a:t>What makes our learning special?</a:t>
            </a:r>
            <a:endParaRPr lang="en-US" sz="4000" dirty="0"/>
          </a:p>
        </p:txBody>
      </p:sp>
      <p:pic>
        <p:nvPicPr>
          <p:cNvPr id="5130" name="Picture 10" descr="eco-school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1462" b="15270"/>
          <a:stretch/>
        </p:blipFill>
        <p:spPr bwMode="auto">
          <a:xfrm>
            <a:off x="7812791" y="1"/>
            <a:ext cx="1381246" cy="103966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ealthy-school"/>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9001" t="13178" r="7007" b="14445"/>
          <a:stretch/>
        </p:blipFill>
        <p:spPr bwMode="auto">
          <a:xfrm>
            <a:off x="-1" y="-1"/>
            <a:ext cx="1402915" cy="103966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72746" y="1732205"/>
            <a:ext cx="8026506" cy="4487382"/>
          </a:xfrm>
          <a:prstGeom prst="rect">
            <a:avLst/>
          </a:prstGeom>
        </p:spPr>
        <p:txBody>
          <a:bodyPr wrap="square">
            <a:spAutoFit/>
          </a:bodyPr>
          <a:lstStyle/>
          <a:p>
            <a:pPr marL="274320" lvl="0" indent="-274320" defTabSz="914400">
              <a:spcBef>
                <a:spcPct val="20000"/>
              </a:spcBef>
              <a:buClr>
                <a:srgbClr val="0BD0D9"/>
              </a:buClr>
              <a:buSzPct val="95000"/>
              <a:buFont typeface="Wingdings 2"/>
              <a:buChar char=""/>
            </a:pPr>
            <a:r>
              <a:rPr lang="en-GB" sz="2800" dirty="0" smtClean="0">
                <a:solidFill>
                  <a:prstClr val="black"/>
                </a:solidFill>
              </a:rPr>
              <a:t>A strong community with the </a:t>
            </a:r>
            <a:r>
              <a:rPr lang="en-GB" sz="2800" dirty="0">
                <a:solidFill>
                  <a:prstClr val="black"/>
                </a:solidFill>
              </a:rPr>
              <a:t>same </a:t>
            </a:r>
            <a:r>
              <a:rPr lang="en-GB" sz="2800" dirty="0" smtClean="0">
                <a:solidFill>
                  <a:prstClr val="black"/>
                </a:solidFill>
              </a:rPr>
              <a:t>vision for learning </a:t>
            </a:r>
          </a:p>
          <a:p>
            <a:pPr marL="274320" lvl="0" indent="-274320" defTabSz="914400">
              <a:spcBef>
                <a:spcPct val="20000"/>
              </a:spcBef>
              <a:buClr>
                <a:srgbClr val="0BD0D9"/>
              </a:buClr>
              <a:buSzPct val="95000"/>
              <a:buFont typeface="Wingdings 2"/>
              <a:buChar char=""/>
            </a:pPr>
            <a:r>
              <a:rPr lang="en-GB" sz="2800" dirty="0" smtClean="0">
                <a:solidFill>
                  <a:prstClr val="black"/>
                </a:solidFill>
              </a:rPr>
              <a:t>Specialist Leaders in Education (SLE’s)</a:t>
            </a:r>
          </a:p>
          <a:p>
            <a:pPr marL="274320" lvl="0" indent="-274320" defTabSz="914400">
              <a:spcBef>
                <a:spcPct val="20000"/>
              </a:spcBef>
              <a:buClr>
                <a:srgbClr val="0BD0D9"/>
              </a:buClr>
              <a:buSzPct val="95000"/>
              <a:buFont typeface="Wingdings 2"/>
              <a:buChar char=""/>
            </a:pPr>
            <a:r>
              <a:rPr lang="en-GB" sz="2800" dirty="0" smtClean="0">
                <a:solidFill>
                  <a:prstClr val="black"/>
                </a:solidFill>
              </a:rPr>
              <a:t>Aspiring aim </a:t>
            </a:r>
            <a:r>
              <a:rPr lang="en-GB" sz="2800" dirty="0">
                <a:solidFill>
                  <a:prstClr val="black"/>
                </a:solidFill>
              </a:rPr>
              <a:t>-</a:t>
            </a:r>
            <a:r>
              <a:rPr lang="en-GB" sz="2800" dirty="0" smtClean="0">
                <a:solidFill>
                  <a:prstClr val="black"/>
                </a:solidFill>
              </a:rPr>
              <a:t> to be a beacon of excellence</a:t>
            </a:r>
            <a:endParaRPr lang="en-GB" sz="2800" dirty="0">
              <a:solidFill>
                <a:prstClr val="black"/>
              </a:solidFill>
            </a:endParaRPr>
          </a:p>
          <a:p>
            <a:pPr marL="274320" lvl="0" indent="-274320" defTabSz="914400">
              <a:spcBef>
                <a:spcPct val="20000"/>
              </a:spcBef>
              <a:buClr>
                <a:srgbClr val="0BD0D9"/>
              </a:buClr>
              <a:buSzPct val="95000"/>
              <a:buFont typeface="Wingdings 2"/>
              <a:buChar char=""/>
            </a:pPr>
            <a:r>
              <a:rPr lang="en-GB" sz="2800" dirty="0" smtClean="0">
                <a:solidFill>
                  <a:prstClr val="black"/>
                </a:solidFill>
              </a:rPr>
              <a:t>Positive </a:t>
            </a:r>
            <a:r>
              <a:rPr lang="en-GB" sz="2800" dirty="0">
                <a:solidFill>
                  <a:prstClr val="black"/>
                </a:solidFill>
              </a:rPr>
              <a:t>learning behaviours </a:t>
            </a:r>
            <a:endParaRPr lang="en-GB" sz="2800" dirty="0" smtClean="0">
              <a:solidFill>
                <a:prstClr val="black"/>
              </a:solidFill>
            </a:endParaRPr>
          </a:p>
          <a:p>
            <a:pPr marL="274320" lvl="0" indent="-274320" defTabSz="914400">
              <a:spcBef>
                <a:spcPct val="20000"/>
              </a:spcBef>
              <a:buClr>
                <a:srgbClr val="0BD0D9"/>
              </a:buClr>
              <a:buSzPct val="95000"/>
              <a:buFont typeface="Wingdings 2"/>
              <a:buChar char=""/>
            </a:pPr>
            <a:r>
              <a:rPr lang="en-GB" sz="2800" dirty="0" smtClean="0">
                <a:solidFill>
                  <a:prstClr val="black"/>
                </a:solidFill>
              </a:rPr>
              <a:t>Many trips and residential opportunities</a:t>
            </a:r>
            <a:endParaRPr lang="en-GB" sz="2800" dirty="0">
              <a:solidFill>
                <a:prstClr val="black"/>
              </a:solidFill>
            </a:endParaRPr>
          </a:p>
          <a:p>
            <a:pPr marL="274320" lvl="0" indent="-274320" defTabSz="914400">
              <a:spcBef>
                <a:spcPct val="20000"/>
              </a:spcBef>
              <a:buClr>
                <a:srgbClr val="0BD0D9"/>
              </a:buClr>
              <a:buSzPct val="95000"/>
              <a:buFont typeface="Wingdings 2"/>
              <a:buChar char=""/>
            </a:pPr>
            <a:r>
              <a:rPr lang="en-GB" sz="2800" dirty="0">
                <a:solidFill>
                  <a:prstClr val="black"/>
                </a:solidFill>
              </a:rPr>
              <a:t>Excellent </a:t>
            </a:r>
            <a:r>
              <a:rPr lang="en-GB" sz="2800" dirty="0" smtClean="0">
                <a:solidFill>
                  <a:prstClr val="black"/>
                </a:solidFill>
              </a:rPr>
              <a:t>transitions </a:t>
            </a:r>
            <a:r>
              <a:rPr lang="en-GB" sz="2800" dirty="0">
                <a:solidFill>
                  <a:prstClr val="black"/>
                </a:solidFill>
              </a:rPr>
              <a:t>from </a:t>
            </a:r>
            <a:r>
              <a:rPr lang="en-GB" sz="2800" dirty="0" err="1" smtClean="0">
                <a:solidFill>
                  <a:prstClr val="black"/>
                </a:solidFill>
              </a:rPr>
              <a:t>Yr</a:t>
            </a:r>
            <a:r>
              <a:rPr lang="en-GB" sz="2800" dirty="0" smtClean="0">
                <a:solidFill>
                  <a:prstClr val="black"/>
                </a:solidFill>
              </a:rPr>
              <a:t> </a:t>
            </a:r>
            <a:r>
              <a:rPr lang="en-GB" sz="2800" dirty="0">
                <a:solidFill>
                  <a:prstClr val="black"/>
                </a:solidFill>
              </a:rPr>
              <a:t>2 – </a:t>
            </a:r>
            <a:r>
              <a:rPr lang="en-GB" sz="2800" dirty="0" err="1" smtClean="0">
                <a:solidFill>
                  <a:prstClr val="black"/>
                </a:solidFill>
              </a:rPr>
              <a:t>Yr</a:t>
            </a:r>
            <a:r>
              <a:rPr lang="en-GB" sz="2800" dirty="0" smtClean="0">
                <a:solidFill>
                  <a:prstClr val="black"/>
                </a:solidFill>
              </a:rPr>
              <a:t> 3 and </a:t>
            </a:r>
            <a:r>
              <a:rPr lang="en-GB" sz="2800" dirty="0" err="1" smtClean="0">
                <a:solidFill>
                  <a:prstClr val="black"/>
                </a:solidFill>
              </a:rPr>
              <a:t>Yr</a:t>
            </a:r>
            <a:r>
              <a:rPr lang="en-GB" sz="2800" dirty="0" smtClean="0">
                <a:solidFill>
                  <a:prstClr val="black"/>
                </a:solidFill>
              </a:rPr>
              <a:t> 6 – 7</a:t>
            </a:r>
          </a:p>
          <a:p>
            <a:pPr marL="274320" lvl="0" indent="-274320" defTabSz="914400">
              <a:spcBef>
                <a:spcPct val="20000"/>
              </a:spcBef>
              <a:buClr>
                <a:srgbClr val="0BD0D9"/>
              </a:buClr>
              <a:buSzPct val="95000"/>
              <a:buFont typeface="Wingdings 2"/>
              <a:buChar char=""/>
            </a:pPr>
            <a:r>
              <a:rPr lang="en-GB" sz="2800" dirty="0" smtClean="0">
                <a:solidFill>
                  <a:prstClr val="black"/>
                </a:solidFill>
              </a:rPr>
              <a:t>Creative and connected curriculum with business links</a:t>
            </a:r>
          </a:p>
        </p:txBody>
      </p:sp>
    </p:spTree>
    <p:extLst>
      <p:ext uri="{BB962C8B-B14F-4D97-AF65-F5344CB8AC3E}">
        <p14:creationId xmlns:p14="http://schemas.microsoft.com/office/powerpoint/2010/main" val="4123042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4194"/>
            <a:ext cx="8229600" cy="733527"/>
          </a:xfrm>
        </p:spPr>
        <p:txBody>
          <a:bodyPr>
            <a:normAutofit fontScale="90000"/>
          </a:bodyPr>
          <a:lstStyle/>
          <a:p>
            <a:r>
              <a:rPr lang="en-US" sz="5400" dirty="0" smtClean="0"/>
              <a:t/>
            </a:r>
            <a:br>
              <a:rPr lang="en-US" sz="5400" dirty="0" smtClean="0"/>
            </a:br>
            <a:r>
              <a:rPr lang="en-US" sz="5400" dirty="0" smtClean="0"/>
              <a:t>Our love of learning across the broader curriculum…</a:t>
            </a:r>
            <a:r>
              <a:rPr lang="en-US" sz="5400" dirty="0"/>
              <a:t/>
            </a:r>
            <a:br>
              <a:rPr lang="en-US" sz="5400" dirty="0"/>
            </a:br>
            <a:r>
              <a:rPr lang="en-US" sz="2200" dirty="0" smtClean="0">
                <a:solidFill>
                  <a:schemeClr val="tx1"/>
                </a:solidFill>
              </a:rPr>
              <a:t>‘Well planned, exciting and inspiring curriculum’ (</a:t>
            </a:r>
            <a:r>
              <a:rPr lang="en-US" sz="2200" dirty="0" err="1" smtClean="0">
                <a:solidFill>
                  <a:schemeClr val="tx1"/>
                </a:solidFill>
              </a:rPr>
              <a:t>Ofsted</a:t>
            </a:r>
            <a:r>
              <a:rPr lang="en-US" sz="2200" dirty="0" smtClean="0">
                <a:solidFill>
                  <a:schemeClr val="tx1"/>
                </a:solidFill>
              </a:rPr>
              <a:t>).</a:t>
            </a:r>
            <a:br>
              <a:rPr lang="en-US" sz="2200" dirty="0" smtClean="0">
                <a:solidFill>
                  <a:schemeClr val="tx1"/>
                </a:solidFill>
              </a:rPr>
            </a:br>
            <a:r>
              <a:rPr lang="en-US" sz="2200" dirty="0" smtClean="0">
                <a:solidFill>
                  <a:schemeClr val="tx1"/>
                </a:solidFill>
              </a:rPr>
              <a:t>There are a variety of ways for children to get involved in their learning.  We have a topic based approach to learning which the children enjoy with lots of opportunities for outside learning.  Residential trips take place for Year 4 and 6.</a:t>
            </a:r>
            <a:endParaRPr lang="en-US" sz="2200" dirty="0">
              <a:solidFill>
                <a:schemeClr val="tx1"/>
              </a:solidFill>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3057940"/>
            <a:ext cx="2454962" cy="329580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77240" y="3077147"/>
            <a:ext cx="1981200" cy="3276600"/>
          </a:xfrm>
          <a:prstGeom prst="rect">
            <a:avLst/>
          </a:prstGeom>
        </p:spPr>
      </p:pic>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69667" y="3585530"/>
            <a:ext cx="3360938" cy="224062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Vision and Values</a:t>
            </a:r>
            <a:endParaRPr lang="en-US" sz="4800" dirty="0"/>
          </a:p>
        </p:txBody>
      </p:sp>
      <p:sp>
        <p:nvSpPr>
          <p:cNvPr id="3" name="Content Placeholder 2"/>
          <p:cNvSpPr>
            <a:spLocks noGrp="1"/>
          </p:cNvSpPr>
          <p:nvPr>
            <p:ph idx="1"/>
          </p:nvPr>
        </p:nvSpPr>
        <p:spPr/>
        <p:txBody>
          <a:bodyPr/>
          <a:lstStyle/>
          <a:p>
            <a:endParaRPr lang="en-GB" dirty="0"/>
          </a:p>
        </p:txBody>
      </p:sp>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7200" y="1847088"/>
            <a:ext cx="8229600" cy="485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7204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Vision and Values</a:t>
            </a:r>
            <a:endParaRPr lang="en-US" sz="4800" dirty="0"/>
          </a:p>
        </p:txBody>
      </p:sp>
      <p:sp>
        <p:nvSpPr>
          <p:cNvPr id="3" name="Content Placeholder 2"/>
          <p:cNvSpPr>
            <a:spLocks noGrp="1"/>
          </p:cNvSpPr>
          <p:nvPr>
            <p:ph idx="1"/>
          </p:nvPr>
        </p:nvSpPr>
        <p:spPr/>
        <p:txBody>
          <a:bodyPr>
            <a:normAutofit fontScale="92500" lnSpcReduction="20000"/>
          </a:bodyPr>
          <a:lstStyle/>
          <a:p>
            <a:pPr algn="just"/>
            <a:r>
              <a:rPr lang="en-GB" dirty="0" smtClean="0">
                <a:latin typeface="+mj-lt"/>
              </a:rPr>
              <a:t>We have a clear vision at MJS which is centred around our core values.  We have six key values– responsibility, respect, growth, tolerance, curiosity and resilience.  Each core value is linked to a character and colour.  Every Monday an assembly, focussed on our values, is taken and children are awarded a values certificate if they have demonstrated any of the six values.  This is one of the many ways in which we celebrate and promote positive behaviour.  </a:t>
            </a:r>
          </a:p>
          <a:p>
            <a:pPr algn="just"/>
            <a:r>
              <a:rPr lang="en-GB" dirty="0" smtClean="0">
                <a:latin typeface="+mj-lt"/>
              </a:rPr>
              <a:t>MJS also use marbles in a jar for good choices, which earns the whole class ‘golden time’.  Stars of the week are highlighted in year group assemblies and children earn merits and house points for themselves and their house.</a:t>
            </a:r>
          </a:p>
          <a:p>
            <a:pPr algn="just"/>
            <a:r>
              <a:rPr lang="en-GB" dirty="0" smtClean="0">
                <a:latin typeface="+mj-lt"/>
              </a:rPr>
              <a:t>Stickers and stamps are also used with children.</a:t>
            </a:r>
            <a:endParaRPr lang="en-GB" dirty="0">
              <a:latin typeface="+mj-lt"/>
            </a:endParaRPr>
          </a:p>
        </p:txBody>
      </p:sp>
    </p:spTree>
    <p:extLst>
      <p:ext uri="{BB962C8B-B14F-4D97-AF65-F5344CB8AC3E}">
        <p14:creationId xmlns:p14="http://schemas.microsoft.com/office/powerpoint/2010/main" val="30161556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002" y="442354"/>
            <a:ext cx="8229600" cy="1143000"/>
          </a:xfrm>
        </p:spPr>
        <p:txBody>
          <a:bodyPr>
            <a:normAutofit fontScale="90000"/>
          </a:bodyPr>
          <a:lstStyle/>
          <a:p>
            <a:r>
              <a:rPr lang="en-US" sz="5400" dirty="0" smtClean="0"/>
              <a:t>Pupils that are happy and whom we are proud of…</a:t>
            </a:r>
            <a:endParaRPr lang="en-US" sz="5400" dirty="0"/>
          </a:p>
        </p:txBody>
      </p:sp>
      <p:pic>
        <p:nvPicPr>
          <p:cNvPr id="4107" name="Picture 11" descr="\\Serverc1\users$\staff\chollis\My Pictures\VE Day Singing\P147090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244" y="4448488"/>
            <a:ext cx="2863890" cy="2136298"/>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Serverc1\users$\staff\chollis\My Pictures\Comic Relief\comic dress up.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69612" y="4267341"/>
            <a:ext cx="3205039" cy="24985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19284" y="3935723"/>
            <a:ext cx="2194934" cy="2830210"/>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4300" y="1953597"/>
            <a:ext cx="2890684" cy="2168013"/>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14103" y="1812577"/>
            <a:ext cx="3113846" cy="2207235"/>
          </a:xfrm>
          <a:prstGeom prst="rect">
            <a:avLst/>
          </a:prstGeom>
        </p:spPr>
      </p:pic>
      <p:sp>
        <p:nvSpPr>
          <p:cNvPr id="3" name="TextBox 2"/>
          <p:cNvSpPr txBox="1"/>
          <p:nvPr/>
        </p:nvSpPr>
        <p:spPr>
          <a:xfrm>
            <a:off x="2402699" y="1504832"/>
            <a:ext cx="3628103" cy="2246769"/>
          </a:xfrm>
          <a:prstGeom prst="rect">
            <a:avLst/>
          </a:prstGeom>
          <a:noFill/>
        </p:spPr>
        <p:txBody>
          <a:bodyPr wrap="square" rtlCol="0">
            <a:spAutoFit/>
          </a:bodyPr>
          <a:lstStyle/>
          <a:p>
            <a:pPr algn="ctr"/>
            <a:r>
              <a:rPr lang="en-GB" sz="2000" dirty="0" smtClean="0">
                <a:latin typeface="+mj-lt"/>
              </a:rPr>
              <a:t>We trust and give responsibility to our pupils through encouraging them to get involved with school life.  MJS have a school leadership team, digital reps, eco reps, a sports crew and house captains.</a:t>
            </a:r>
            <a:endParaRPr lang="en-GB" sz="2000" dirty="0">
              <a:latin typeface="+mj-l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1618</TotalTime>
  <Words>744</Words>
  <Application>Microsoft Office PowerPoint</Application>
  <PresentationFormat>On-screen Show (4:3)</PresentationFormat>
  <Paragraphs>71</Paragraphs>
  <Slides>15</Slides>
  <Notes>14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Calibri</vt:lpstr>
      <vt:lpstr>Constantia</vt:lpstr>
      <vt:lpstr>Wingdings 2</vt:lpstr>
      <vt:lpstr>Flow</vt:lpstr>
      <vt:lpstr>1_Flow</vt:lpstr>
      <vt:lpstr>Welcome to </vt:lpstr>
      <vt:lpstr>What might YOU be looking for in a school?</vt:lpstr>
      <vt:lpstr>What might BUSINESSES be looking for?</vt:lpstr>
      <vt:lpstr>What makes us special?</vt:lpstr>
      <vt:lpstr>What makes our learning special?</vt:lpstr>
      <vt:lpstr> Our love of learning across the broader curriculum… ‘Well planned, exciting and inspiring curriculum’ (Ofsted). There are a variety of ways for children to get involved in their learning.  We have a topic based approach to learning which the children enjoy with lots of opportunities for outside learning.  Residential trips take place for Year 4 and 6.</vt:lpstr>
      <vt:lpstr>Vision and Values</vt:lpstr>
      <vt:lpstr>Vision and Values</vt:lpstr>
      <vt:lpstr>Pupils that are happy and whom we are proud of…</vt:lpstr>
      <vt:lpstr>Strive to be the best we can be…</vt:lpstr>
      <vt:lpstr>Our promise – Your child will;</vt:lpstr>
      <vt:lpstr>Our web-site</vt:lpstr>
      <vt:lpstr>What happens now? </vt:lpstr>
      <vt:lpstr>To summarise;</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MJS</dc:title>
  <dc:creator>Allyson Watkins</dc:creator>
  <cp:lastModifiedBy>Elaine Jenkins</cp:lastModifiedBy>
  <cp:revision>111</cp:revision>
  <cp:lastPrinted>2017-11-16T10:04:49Z</cp:lastPrinted>
  <dcterms:created xsi:type="dcterms:W3CDTF">2015-11-23T19:28:01Z</dcterms:created>
  <dcterms:modified xsi:type="dcterms:W3CDTF">2021-11-08T09:19:48Z</dcterms:modified>
</cp:coreProperties>
</file>